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handoutMasterIdLst>
    <p:handoutMasterId r:id="rId21"/>
  </p:handoutMasterIdLst>
  <p:sldIdLst>
    <p:sldId id="322" r:id="rId2"/>
    <p:sldId id="259" r:id="rId3"/>
    <p:sldId id="329" r:id="rId4"/>
    <p:sldId id="330" r:id="rId5"/>
    <p:sldId id="328" r:id="rId6"/>
    <p:sldId id="352" r:id="rId7"/>
    <p:sldId id="331" r:id="rId8"/>
    <p:sldId id="341" r:id="rId9"/>
    <p:sldId id="342" r:id="rId10"/>
    <p:sldId id="351" r:id="rId11"/>
    <p:sldId id="333" r:id="rId12"/>
    <p:sldId id="353" r:id="rId13"/>
    <p:sldId id="343" r:id="rId14"/>
    <p:sldId id="340" r:id="rId15"/>
    <p:sldId id="332" r:id="rId16"/>
    <p:sldId id="321" r:id="rId17"/>
    <p:sldId id="296" r:id="rId18"/>
    <p:sldId id="297" r:id="rId19"/>
  </p:sldIdLst>
  <p:sldSz cx="12190413" cy="6859588"/>
  <p:notesSz cx="6858000" cy="9144000"/>
  <p:embeddedFontLst>
    <p:embeddedFont>
      <p:font typeface="Calibri" pitchFamily="34" charset="0"/>
      <p:regular r:id="rId22"/>
      <p:bold r:id="rId23"/>
      <p:italic r:id="rId24"/>
      <p:boldItalic r:id="rId25"/>
    </p:embeddedFont>
    <p:embeddedFont>
      <p:font typeface="맑은 고딕" pitchFamily="34" charset="-127"/>
      <p:regular r:id="rId26"/>
      <p:bold r:id="rId27"/>
    </p:embeddedFont>
    <p:embeddedFont>
      <p:font typeface="Calibri Light" pitchFamily="34" charset="0"/>
      <p:regular r:id="rId28"/>
      <p:italic r:id="rId29"/>
    </p:embeddedFont>
  </p:embeddedFontLst>
  <p:defaultTextStyle>
    <a:defPPr>
      <a:defRPr lang="ko-KR"/>
    </a:defPPr>
    <a:lvl1pPr marL="0" algn="l" defTabSz="995680" rtl="0" eaLnBrk="1" latinLnBrk="1" hangingPunct="1">
      <a:defRPr sz="2000" kern="1200">
        <a:solidFill>
          <a:schemeClr val="tx1"/>
        </a:solidFill>
        <a:latin typeface="+mn-lt"/>
        <a:ea typeface="+mn-ea"/>
        <a:cs typeface="+mn-cs"/>
      </a:defRPr>
    </a:lvl1pPr>
    <a:lvl2pPr marL="497840" algn="l" defTabSz="995680" rtl="0" eaLnBrk="1" latinLnBrk="1" hangingPunct="1">
      <a:defRPr sz="2000" kern="1200">
        <a:solidFill>
          <a:schemeClr val="tx1"/>
        </a:solidFill>
        <a:latin typeface="+mn-lt"/>
        <a:ea typeface="+mn-ea"/>
        <a:cs typeface="+mn-cs"/>
      </a:defRPr>
    </a:lvl2pPr>
    <a:lvl3pPr marL="995680" algn="l" defTabSz="995680" rtl="0" eaLnBrk="1" latinLnBrk="1" hangingPunct="1">
      <a:defRPr sz="2000" kern="1200">
        <a:solidFill>
          <a:schemeClr val="tx1"/>
        </a:solidFill>
        <a:latin typeface="+mn-lt"/>
        <a:ea typeface="+mn-ea"/>
        <a:cs typeface="+mn-cs"/>
      </a:defRPr>
    </a:lvl3pPr>
    <a:lvl4pPr marL="1493520" algn="l" defTabSz="995680" rtl="0" eaLnBrk="1" latinLnBrk="1" hangingPunct="1">
      <a:defRPr sz="2000" kern="1200">
        <a:solidFill>
          <a:schemeClr val="tx1"/>
        </a:solidFill>
        <a:latin typeface="+mn-lt"/>
        <a:ea typeface="+mn-ea"/>
        <a:cs typeface="+mn-cs"/>
      </a:defRPr>
    </a:lvl4pPr>
    <a:lvl5pPr marL="1991360" algn="l" defTabSz="995680" rtl="0" eaLnBrk="1" latinLnBrk="1" hangingPunct="1">
      <a:defRPr sz="2000" kern="1200">
        <a:solidFill>
          <a:schemeClr val="tx1"/>
        </a:solidFill>
        <a:latin typeface="+mn-lt"/>
        <a:ea typeface="+mn-ea"/>
        <a:cs typeface="+mn-cs"/>
      </a:defRPr>
    </a:lvl5pPr>
    <a:lvl6pPr marL="2489200" algn="l" defTabSz="995680" rtl="0" eaLnBrk="1" latinLnBrk="1" hangingPunct="1">
      <a:defRPr sz="2000" kern="1200">
        <a:solidFill>
          <a:schemeClr val="tx1"/>
        </a:solidFill>
        <a:latin typeface="+mn-lt"/>
        <a:ea typeface="+mn-ea"/>
        <a:cs typeface="+mn-cs"/>
      </a:defRPr>
    </a:lvl6pPr>
    <a:lvl7pPr marL="2987040" algn="l" defTabSz="995680" rtl="0" eaLnBrk="1" latinLnBrk="1" hangingPunct="1">
      <a:defRPr sz="2000" kern="1200">
        <a:solidFill>
          <a:schemeClr val="tx1"/>
        </a:solidFill>
        <a:latin typeface="+mn-lt"/>
        <a:ea typeface="+mn-ea"/>
        <a:cs typeface="+mn-cs"/>
      </a:defRPr>
    </a:lvl7pPr>
    <a:lvl8pPr marL="3484880" algn="l" defTabSz="995680" rtl="0" eaLnBrk="1" latinLnBrk="1" hangingPunct="1">
      <a:defRPr sz="2000" kern="1200">
        <a:solidFill>
          <a:schemeClr val="tx1"/>
        </a:solidFill>
        <a:latin typeface="+mn-lt"/>
        <a:ea typeface="+mn-ea"/>
        <a:cs typeface="+mn-cs"/>
      </a:defRPr>
    </a:lvl8pPr>
    <a:lvl9pPr marL="3982720" algn="l" defTabSz="995680" rtl="0" eaLnBrk="1" latinLnBrk="1" hangingPunct="1">
      <a:defRPr sz="2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8EAD"/>
    <a:srgbClr val="1691B2"/>
    <a:srgbClr val="F1F1FB"/>
    <a:srgbClr val="FDFDFF"/>
    <a:srgbClr val="F0F0FA"/>
    <a:srgbClr val="FCFCFE"/>
    <a:srgbClr val="FFFFFF"/>
    <a:srgbClr val="F8F7FC"/>
    <a:srgbClr val="ECECF7"/>
    <a:srgbClr val="D5D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74" autoAdjust="0"/>
    <p:restoredTop sz="95280" autoAdjust="0"/>
  </p:normalViewPr>
  <p:slideViewPr>
    <p:cSldViewPr>
      <p:cViewPr varScale="1">
        <p:scale>
          <a:sx n="71" d="100"/>
          <a:sy n="71" d="100"/>
        </p:scale>
        <p:origin x="-900" y="-102"/>
      </p:cViewPr>
      <p:guideLst>
        <p:guide orient="horz" pos="2160"/>
        <p:guide orient="horz" pos="2161"/>
        <p:guide pos="2874"/>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2" d="100"/>
          <a:sy n="92" d="100"/>
        </p:scale>
        <p:origin x="354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t>2020-11-28</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t>‹#›</a:t>
            </a:fld>
            <a:endParaRPr lang="ko-KR" altLang="en-US"/>
          </a:p>
        </p:txBody>
      </p:sp>
    </p:spTree>
    <p:extLst>
      <p:ext uri="{BB962C8B-B14F-4D97-AF65-F5344CB8AC3E}">
        <p14:creationId xmlns:p14="http://schemas.microsoft.com/office/powerpoint/2010/main" val="13177916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t>2020-11-28</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t>‹#›</a:t>
            </a:fld>
            <a:endParaRPr lang="ko-KR" altLang="en-US"/>
          </a:p>
        </p:txBody>
      </p:sp>
    </p:spTree>
    <p:extLst>
      <p:ext uri="{BB962C8B-B14F-4D97-AF65-F5344CB8AC3E}">
        <p14:creationId xmlns:p14="http://schemas.microsoft.com/office/powerpoint/2010/main" val="2881150526"/>
      </p:ext>
    </p:extLst>
  </p:cSld>
  <p:clrMap bg1="lt1" tx1="dk1" bg2="lt2" tx2="dk2" accent1="accent1" accent2="accent2" accent3="accent3" accent4="accent4" accent5="accent5" accent6="accent6" hlink="hlink" folHlink="folHlink"/>
  <p:notesStyle>
    <a:lvl1pPr marL="0" algn="l" defTabSz="995680" rtl="0" eaLnBrk="1" latinLnBrk="1" hangingPunct="1">
      <a:defRPr sz="1300" kern="1200">
        <a:solidFill>
          <a:schemeClr val="tx1"/>
        </a:solidFill>
        <a:latin typeface="+mn-lt"/>
        <a:ea typeface="+mn-ea"/>
        <a:cs typeface="+mn-cs"/>
      </a:defRPr>
    </a:lvl1pPr>
    <a:lvl2pPr marL="497840" algn="l" defTabSz="995680" rtl="0" eaLnBrk="1" latinLnBrk="1" hangingPunct="1">
      <a:defRPr sz="1300" kern="1200">
        <a:solidFill>
          <a:schemeClr val="tx1"/>
        </a:solidFill>
        <a:latin typeface="+mn-lt"/>
        <a:ea typeface="+mn-ea"/>
        <a:cs typeface="+mn-cs"/>
      </a:defRPr>
    </a:lvl2pPr>
    <a:lvl3pPr marL="995680" algn="l" defTabSz="995680" rtl="0" eaLnBrk="1" latinLnBrk="1" hangingPunct="1">
      <a:defRPr sz="1300" kern="1200">
        <a:solidFill>
          <a:schemeClr val="tx1"/>
        </a:solidFill>
        <a:latin typeface="+mn-lt"/>
        <a:ea typeface="+mn-ea"/>
        <a:cs typeface="+mn-cs"/>
      </a:defRPr>
    </a:lvl3pPr>
    <a:lvl4pPr marL="1493520" algn="l" defTabSz="995680" rtl="0" eaLnBrk="1" latinLnBrk="1" hangingPunct="1">
      <a:defRPr sz="1300" kern="1200">
        <a:solidFill>
          <a:schemeClr val="tx1"/>
        </a:solidFill>
        <a:latin typeface="+mn-lt"/>
        <a:ea typeface="+mn-ea"/>
        <a:cs typeface="+mn-cs"/>
      </a:defRPr>
    </a:lvl4pPr>
    <a:lvl5pPr marL="1991360" algn="l" defTabSz="995680" rtl="0" eaLnBrk="1" latinLnBrk="1" hangingPunct="1">
      <a:defRPr sz="1300" kern="1200">
        <a:solidFill>
          <a:schemeClr val="tx1"/>
        </a:solidFill>
        <a:latin typeface="+mn-lt"/>
        <a:ea typeface="+mn-ea"/>
        <a:cs typeface="+mn-cs"/>
      </a:defRPr>
    </a:lvl5pPr>
    <a:lvl6pPr marL="2489200" algn="l" defTabSz="995680" rtl="0" eaLnBrk="1" latinLnBrk="1" hangingPunct="1">
      <a:defRPr sz="1300" kern="1200">
        <a:solidFill>
          <a:schemeClr val="tx1"/>
        </a:solidFill>
        <a:latin typeface="+mn-lt"/>
        <a:ea typeface="+mn-ea"/>
        <a:cs typeface="+mn-cs"/>
      </a:defRPr>
    </a:lvl6pPr>
    <a:lvl7pPr marL="2987040" algn="l" defTabSz="995680" rtl="0" eaLnBrk="1" latinLnBrk="1" hangingPunct="1">
      <a:defRPr sz="1300" kern="1200">
        <a:solidFill>
          <a:schemeClr val="tx1"/>
        </a:solidFill>
        <a:latin typeface="+mn-lt"/>
        <a:ea typeface="+mn-ea"/>
        <a:cs typeface="+mn-cs"/>
      </a:defRPr>
    </a:lvl7pPr>
    <a:lvl8pPr marL="3484880" algn="l" defTabSz="995680" rtl="0" eaLnBrk="1" latinLnBrk="1" hangingPunct="1">
      <a:defRPr sz="1300" kern="1200">
        <a:solidFill>
          <a:schemeClr val="tx1"/>
        </a:solidFill>
        <a:latin typeface="+mn-lt"/>
        <a:ea typeface="+mn-ea"/>
        <a:cs typeface="+mn-cs"/>
      </a:defRPr>
    </a:lvl8pPr>
    <a:lvl9pPr marL="3982720" algn="l" defTabSz="99568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t>1</a:t>
            </a:fld>
            <a:endParaRPr lang="ko-KR"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4" name="날짜 개체 틀 3"/>
          <p:cNvSpPr>
            <a:spLocks noGrp="1"/>
          </p:cNvSpPr>
          <p:nvPr>
            <p:ph type="dt" sz="half" idx="10"/>
          </p:nvPr>
        </p:nvSpPr>
        <p:spPr/>
        <p:txBody>
          <a:bodyPr/>
          <a:lstStyle>
            <a:lvl1pPr>
              <a:defRPr>
                <a:latin typeface="+mj-lt"/>
              </a:defRPr>
            </a:lvl1pPr>
          </a:lstStyle>
          <a:p>
            <a:fld id="{ED3D6733-6F27-4404-AB51-585418F146E5}" type="datetimeFigureOut">
              <a:rPr lang="ko-KR" altLang="en-US" smtClean="0"/>
              <a:t>2020-11-28</a:t>
            </a:fld>
            <a:endParaRPr lang="ko-KR" altLang="en-US"/>
          </a:p>
        </p:txBody>
      </p:sp>
      <p:sp>
        <p:nvSpPr>
          <p:cNvPr id="5" name="바닥글 개체 틀 4"/>
          <p:cNvSpPr>
            <a:spLocks noGrp="1"/>
          </p:cNvSpPr>
          <p:nvPr>
            <p:ph type="ftr" sz="quarter" idx="11"/>
          </p:nvPr>
        </p:nvSpPr>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p:txBody>
          <a:bodyPr/>
          <a:lstStyle>
            <a:lvl1pPr>
              <a:defRPr>
                <a:latin typeface="+mj-lt"/>
              </a:defRPr>
            </a:lvl1pPr>
          </a:lstStyle>
          <a:p>
            <a:fld id="{EE6BC638-39B7-4287-91A7-2A3DDA573295}" type="slidenum">
              <a:rPr lang="ko-KR" altLang="en-US" smtClean="0"/>
              <a:t>‹#›</a:t>
            </a:fld>
            <a:endParaRPr lang="ko-KR" altLang="en-US"/>
          </a:p>
        </p:txBody>
      </p:sp>
      <p:sp>
        <p:nvSpPr>
          <p:cNvPr id="14" name="부제목 2"/>
          <p:cNvSpPr>
            <a:spLocks noGrp="1"/>
          </p:cNvSpPr>
          <p:nvPr>
            <p:ph type="subTitle" idx="1"/>
          </p:nvPr>
        </p:nvSpPr>
        <p:spPr>
          <a:xfrm>
            <a:off x="6023198" y="2493690"/>
            <a:ext cx="5176338" cy="688804"/>
          </a:xfrm>
          <a:noFill/>
          <a:ln w="9525">
            <a:noFill/>
            <a:miter lim="800000"/>
          </a:ln>
        </p:spPr>
        <p:txBody>
          <a:bodyPr vert="horz" wrap="square" lIns="99569" tIns="49785" rIns="99569" bIns="49785" numCol="1" rtlCol="0" anchor="t" anchorCtr="0" compatLnSpc="1">
            <a:noAutofit/>
          </a:bodyPr>
          <a:lstStyle>
            <a:lvl1pPr marL="0" indent="0" algn="r" defTabSz="99568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296B83"/>
                </a:solidFill>
                <a:effectLst/>
                <a:latin typeface="+mj-lt"/>
                <a:ea typeface="Malgun Gothic" panose="020B0503020000020004" pitchFamily="50" charset="-127"/>
                <a:cs typeface="+mj-cs"/>
              </a:defRPr>
            </a:lvl1pPr>
            <a:lvl2pPr marL="497840" indent="0" algn="ctr">
              <a:buNone/>
              <a:defRPr>
                <a:solidFill>
                  <a:schemeClr val="tx1">
                    <a:tint val="75000"/>
                  </a:schemeClr>
                </a:solidFill>
              </a:defRPr>
            </a:lvl2pPr>
            <a:lvl3pPr marL="995680" indent="0" algn="ctr">
              <a:buNone/>
              <a:defRPr>
                <a:solidFill>
                  <a:schemeClr val="tx1">
                    <a:tint val="75000"/>
                  </a:schemeClr>
                </a:solidFill>
              </a:defRPr>
            </a:lvl3pPr>
            <a:lvl4pPr marL="1493520" indent="0" algn="ctr">
              <a:buNone/>
              <a:defRPr>
                <a:solidFill>
                  <a:schemeClr val="tx1">
                    <a:tint val="75000"/>
                  </a:schemeClr>
                </a:solidFill>
              </a:defRPr>
            </a:lvl4pPr>
            <a:lvl5pPr marL="1991360" indent="0" algn="ctr">
              <a:buNone/>
              <a:defRPr>
                <a:solidFill>
                  <a:schemeClr val="tx1">
                    <a:tint val="75000"/>
                  </a:schemeClr>
                </a:solidFill>
              </a:defRPr>
            </a:lvl5pPr>
            <a:lvl6pPr marL="2489200" indent="0" algn="ctr">
              <a:buNone/>
              <a:defRPr>
                <a:solidFill>
                  <a:schemeClr val="tx1">
                    <a:tint val="75000"/>
                  </a:schemeClr>
                </a:solidFill>
              </a:defRPr>
            </a:lvl6pPr>
            <a:lvl7pPr marL="2987040" indent="0" algn="ctr">
              <a:buNone/>
              <a:defRPr>
                <a:solidFill>
                  <a:schemeClr val="tx1">
                    <a:tint val="75000"/>
                  </a:schemeClr>
                </a:solidFill>
              </a:defRPr>
            </a:lvl7pPr>
            <a:lvl8pPr marL="3484880" indent="0" algn="ctr">
              <a:buNone/>
              <a:defRPr>
                <a:solidFill>
                  <a:schemeClr val="tx1">
                    <a:tint val="75000"/>
                  </a:schemeClr>
                </a:solidFill>
              </a:defRPr>
            </a:lvl8pPr>
            <a:lvl9pPr marL="3982720"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4006974" y="693491"/>
            <a:ext cx="7200800" cy="1919404"/>
          </a:xfrm>
          <a:noFill/>
          <a:ln w="9525">
            <a:noFill/>
            <a:miter lim="800000"/>
          </a:ln>
        </p:spPr>
        <p:txBody>
          <a:bodyPr vert="horz" wrap="square" lIns="99569" tIns="49785" rIns="99569" bIns="49785" numCol="1" rtlCol="0" anchor="t" anchorCtr="0" compatLnSpc="1">
            <a:noAutofit/>
          </a:bodyPr>
          <a:lstStyle>
            <a:lvl1pPr marL="0" indent="0" algn="r" defTabSz="99568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296B83"/>
                </a:solidFill>
                <a:effectLst/>
                <a:latin typeface="+mj-lt"/>
                <a:ea typeface="Malgun Gothic" panose="020B0503020000020004" pitchFamily="50" charset="-127"/>
                <a:cs typeface="+mj-cs"/>
              </a:defRPr>
            </a:lvl1pPr>
          </a:lstStyle>
          <a:p>
            <a:r>
              <a:rPr lang="ko-KR" altLang="en-US" dirty="0"/>
              <a:t>제목을</a:t>
            </a:r>
            <a:r>
              <a:rPr lang="en-US" altLang="ko-KR" dirty="0"/>
              <a:t> </a:t>
            </a:r>
            <a:r>
              <a:rPr lang="ko-KR" altLang="en-US" dirty="0" smtClean="0"/>
              <a:t>입력하시오</a:t>
            </a:r>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t>2020-11-28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t>2020-11-28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tx1">
                    <a:lumMod val="85000"/>
                    <a:lumOff val="15000"/>
                  </a:schemeClr>
                </a:solidFill>
                <a:latin typeface="+mj-lt"/>
                <a:ea typeface="Malgun Gothic" panose="020B0503020000020004" pitchFamily="50" charset="-127"/>
              </a:defRPr>
            </a:lvl1pPr>
            <a:lvl2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2pPr>
            <a:lvl3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3pPr>
            <a:lvl4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4pPr>
            <a:lvl5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5pPr>
          </a:lstStyle>
          <a:p>
            <a:pPr lvl="0"/>
            <a:r>
              <a:rPr lang="en-US" altLang="ko-KR" dirty="0" smtClean="0"/>
              <a:t>Replace with your own text.</a:t>
            </a:r>
            <a:endParaRPr lang="ko-KR" altLang="en-US" dirty="0"/>
          </a:p>
        </p:txBody>
      </p:sp>
      <p:sp>
        <p:nvSpPr>
          <p:cNvPr id="14" name="제목 1"/>
          <p:cNvSpPr>
            <a:spLocks noGrp="1"/>
          </p:cNvSpPr>
          <p:nvPr>
            <p:ph type="title" hasCustomPrompt="1"/>
          </p:nvPr>
        </p:nvSpPr>
        <p:spPr>
          <a:xfrm>
            <a:off x="609520" y="189434"/>
            <a:ext cx="10971373" cy="798753"/>
          </a:xfrm>
        </p:spPr>
        <p:txBody>
          <a:bodyPr vert="horz" lIns="99569" tIns="49785" rIns="99569" bIns="49785" rtlCol="0" anchor="ctr">
            <a:normAutofit/>
          </a:bodyPr>
          <a:lstStyle>
            <a:lvl1pPr algn="l" defTabSz="995680" rtl="0" eaLnBrk="1" latinLnBrk="1" hangingPunct="1">
              <a:spcBef>
                <a:spcPct val="0"/>
              </a:spcBef>
              <a:buNone/>
              <a:defRPr lang="ko-KR" altLang="en-US" sz="4000" b="1" kern="1200" baseline="0" dirty="0">
                <a:solidFill>
                  <a:srgbClr val="296B83"/>
                </a:solidFill>
                <a:effectLst/>
                <a:latin typeface="+mj-lt"/>
                <a:ea typeface="Malgun Gothic" panose="020B0503020000020004"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t>2020-11-28</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4"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t>2020-11-28</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t>‹#›</a:t>
            </a:fld>
            <a:endParaRPr lang="ko-KR" altLang="en-US"/>
          </a:p>
        </p:txBody>
      </p:sp>
      <p:sp>
        <p:nvSpPr>
          <p:cNvPr id="15" name="제목 1"/>
          <p:cNvSpPr>
            <a:spLocks noGrp="1"/>
          </p:cNvSpPr>
          <p:nvPr>
            <p:ph type="title" hasCustomPrompt="1"/>
          </p:nvPr>
        </p:nvSpPr>
        <p:spPr>
          <a:xfrm>
            <a:off x="609521" y="189434"/>
            <a:ext cx="10971372" cy="798753"/>
          </a:xfrm>
        </p:spPr>
        <p:txBody>
          <a:bodyPr vert="horz" lIns="99569" tIns="49785" rIns="99569" bIns="49785" rtlCol="0" anchor="ctr">
            <a:normAutofit/>
          </a:bodyPr>
          <a:lstStyle>
            <a:lvl1pPr algn="l" defTabSz="995680" rtl="0" eaLnBrk="1" latinLnBrk="1" hangingPunct="1">
              <a:spcBef>
                <a:spcPct val="0"/>
              </a:spcBef>
              <a:buNone/>
              <a:defRPr lang="ko-KR" altLang="en-US" sz="4000" b="1" kern="1200" baseline="0" dirty="0">
                <a:solidFill>
                  <a:srgbClr val="296B83"/>
                </a:solidFill>
                <a:effectLst/>
                <a:latin typeface="+mj-lt"/>
                <a:ea typeface="Malgun Gothic" panose="020B0503020000020004"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85000"/>
                    <a:lumOff val="15000"/>
                  </a:schemeClr>
                </a:solidFill>
                <a:latin typeface="+mj-lt"/>
                <a:ea typeface="Malgun Gothic" panose="020B0503020000020004" pitchFamily="50" charset="-127"/>
              </a:defRPr>
            </a:lvl1pPr>
            <a:lvl2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2pPr>
            <a:lvl3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3pPr>
            <a:lvl4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4pPr>
            <a:lvl5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5pPr>
          </a:lstStyle>
          <a:p>
            <a:pPr lvl="0"/>
            <a:r>
              <a:rPr lang="en-US" altLang="ko-KR" dirty="0" smtClean="0"/>
              <a:t>Replace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t>2020-11-28</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t>‹#›</a:t>
            </a:fld>
            <a:endParaRPr lang="ko-KR" altLang="en-US"/>
          </a:p>
        </p:txBody>
      </p:sp>
      <p:sp>
        <p:nvSpPr>
          <p:cNvPr id="8" name="제목 1"/>
          <p:cNvSpPr>
            <a:spLocks noGrp="1"/>
          </p:cNvSpPr>
          <p:nvPr>
            <p:ph type="ctrTitle"/>
          </p:nvPr>
        </p:nvSpPr>
        <p:spPr>
          <a:xfrm>
            <a:off x="2065397" y="4437906"/>
            <a:ext cx="9217024" cy="1224136"/>
          </a:xfrm>
          <a:noFill/>
          <a:ln w="9525">
            <a:noFill/>
            <a:miter lim="800000"/>
          </a:ln>
        </p:spPr>
        <p:txBody>
          <a:bodyPr vert="horz" wrap="square" lIns="99569" tIns="49785" rIns="99569" bIns="49785" numCol="1" rtlCol="0" anchor="t" anchorCtr="0" compatLnSpc="1">
            <a:noAutofit/>
          </a:bodyPr>
          <a:lstStyle>
            <a:lvl1pPr marL="0" indent="0" algn="r" defTabSz="99568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bg1"/>
                </a:solidFill>
                <a:effectLst/>
                <a:latin typeface="+mj-lt"/>
                <a:ea typeface="Malgun Gothic" panose="020B0503020000020004"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t>2020-11-28</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95680" rtl="0" eaLnBrk="1" latinLnBrk="1" hangingPunct="1">
        <a:spcBef>
          <a:spcPct val="0"/>
        </a:spcBef>
        <a:buNone/>
        <a:defRPr lang="ko-KR" altLang="en-US" sz="3800" kern="1200">
          <a:solidFill>
            <a:sysClr val="windowText" lastClr="000000"/>
          </a:solidFill>
          <a:latin typeface="Malgun Gothic" panose="020B0503020000020004" pitchFamily="50" charset="-127"/>
          <a:ea typeface="Malgun Gothic" panose="020B0503020000020004" pitchFamily="50" charset="-127"/>
          <a:cs typeface="+mj-cs"/>
        </a:defRPr>
      </a:lvl1pPr>
    </p:titleStyle>
    <p:bodyStyle>
      <a:lvl1pPr marL="373380" indent="-373380" algn="l" defTabSz="995680" rtl="0" eaLnBrk="1" latinLnBrk="1" hangingPunct="1">
        <a:spcBef>
          <a:spcPct val="20000"/>
        </a:spcBef>
        <a:buFont typeface="Arial" panose="020B0604020202020204" pitchFamily="34" charset="0"/>
        <a:buChar char="•"/>
        <a:defRPr lang="ko-KR" altLang="en-US" sz="2700" kern="1200" smtClean="0">
          <a:solidFill>
            <a:schemeClr val="tx1"/>
          </a:solidFill>
          <a:latin typeface="Malgun Gothic" panose="020B0503020000020004" pitchFamily="50" charset="-127"/>
          <a:ea typeface="Malgun Gothic" panose="020B0503020000020004" pitchFamily="50" charset="-127"/>
          <a:cs typeface="+mn-cs"/>
        </a:defRPr>
      </a:lvl1pPr>
      <a:lvl2pPr marL="808990" indent="-311150" algn="l" defTabSz="995680" rtl="0" eaLnBrk="1" latinLnBrk="1" hangingPunct="1">
        <a:spcBef>
          <a:spcPct val="20000"/>
        </a:spcBef>
        <a:buFont typeface="Arial" panose="020B0604020202020204" pitchFamily="34" charset="0"/>
        <a:buChar char="–"/>
        <a:defRPr lang="ko-KR" altLang="en-US" sz="2000" kern="1200" smtClean="0">
          <a:solidFill>
            <a:schemeClr val="tx1"/>
          </a:solidFill>
          <a:latin typeface="Malgun Gothic" panose="020B0503020000020004" pitchFamily="50" charset="-127"/>
          <a:ea typeface="Malgun Gothic" panose="020B0503020000020004" pitchFamily="50" charset="-127"/>
          <a:cs typeface="+mn-cs"/>
        </a:defRPr>
      </a:lvl2pPr>
      <a:lvl3pPr marL="1244600" indent="-248920" algn="l" defTabSz="995680" rtl="0" eaLnBrk="1" latinLnBrk="1" hangingPunct="1">
        <a:spcBef>
          <a:spcPct val="20000"/>
        </a:spcBef>
        <a:buFont typeface="Arial" panose="020B0604020202020204" pitchFamily="34" charset="0"/>
        <a:buChar char="•"/>
        <a:defRPr lang="ko-KR" altLang="en-US" sz="2000" kern="1200" smtClean="0">
          <a:solidFill>
            <a:schemeClr val="tx1"/>
          </a:solidFill>
          <a:latin typeface="Malgun Gothic" panose="020B0503020000020004" pitchFamily="50" charset="-127"/>
          <a:ea typeface="Malgun Gothic" panose="020B0503020000020004" pitchFamily="50" charset="-127"/>
          <a:cs typeface="+mn-cs"/>
        </a:defRPr>
      </a:lvl3pPr>
      <a:lvl4pPr marL="1742440" indent="-248920" algn="l" defTabSz="995680" rtl="0" eaLnBrk="1" latinLnBrk="1" hangingPunct="1">
        <a:spcBef>
          <a:spcPct val="20000"/>
        </a:spcBef>
        <a:buFont typeface="Arial" panose="020B0604020202020204" pitchFamily="34" charset="0"/>
        <a:buChar char="–"/>
        <a:defRPr lang="ko-KR" altLang="en-US" sz="2000" kern="1200" smtClean="0">
          <a:solidFill>
            <a:schemeClr val="tx1"/>
          </a:solidFill>
          <a:latin typeface="Malgun Gothic" panose="020B0503020000020004" pitchFamily="50" charset="-127"/>
          <a:ea typeface="Malgun Gothic" panose="020B0503020000020004" pitchFamily="50" charset="-127"/>
          <a:cs typeface="+mn-cs"/>
        </a:defRPr>
      </a:lvl4pPr>
      <a:lvl5pPr marL="2240280" indent="-248920" algn="l" defTabSz="995680" rtl="0" eaLnBrk="1" latinLnBrk="1" hangingPunct="1">
        <a:spcBef>
          <a:spcPct val="20000"/>
        </a:spcBef>
        <a:buFont typeface="Arial" panose="020B0604020202020204" pitchFamily="34" charset="0"/>
        <a:buChar char="»"/>
        <a:defRPr lang="ko-KR" altLang="en-US" sz="2000" kern="1200">
          <a:solidFill>
            <a:schemeClr val="tx1"/>
          </a:solidFill>
          <a:latin typeface="Malgun Gothic" panose="020B0503020000020004" pitchFamily="50" charset="-127"/>
          <a:ea typeface="Malgun Gothic" panose="020B0503020000020004" pitchFamily="50" charset="-127"/>
          <a:cs typeface="+mn-cs"/>
        </a:defRPr>
      </a:lvl5pPr>
      <a:lvl6pPr marL="273812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3596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3380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3164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9pPr>
    </p:bodyStyle>
    <p:otherStyle>
      <a:defPPr>
        <a:defRPr lang="ko-KR"/>
      </a:defPPr>
      <a:lvl1pPr marL="0" algn="l" defTabSz="995680" rtl="0" eaLnBrk="1" latinLnBrk="1" hangingPunct="1">
        <a:defRPr sz="2000" kern="1200">
          <a:solidFill>
            <a:schemeClr val="tx1"/>
          </a:solidFill>
          <a:latin typeface="+mn-lt"/>
          <a:ea typeface="+mn-ea"/>
          <a:cs typeface="+mn-cs"/>
        </a:defRPr>
      </a:lvl1pPr>
      <a:lvl2pPr marL="497840" algn="l" defTabSz="995680" rtl="0" eaLnBrk="1" latinLnBrk="1" hangingPunct="1">
        <a:defRPr sz="2000" kern="1200">
          <a:solidFill>
            <a:schemeClr val="tx1"/>
          </a:solidFill>
          <a:latin typeface="+mn-lt"/>
          <a:ea typeface="+mn-ea"/>
          <a:cs typeface="+mn-cs"/>
        </a:defRPr>
      </a:lvl2pPr>
      <a:lvl3pPr marL="995680" algn="l" defTabSz="995680" rtl="0" eaLnBrk="1" latinLnBrk="1" hangingPunct="1">
        <a:defRPr sz="2000" kern="1200">
          <a:solidFill>
            <a:schemeClr val="tx1"/>
          </a:solidFill>
          <a:latin typeface="+mn-lt"/>
          <a:ea typeface="+mn-ea"/>
          <a:cs typeface="+mn-cs"/>
        </a:defRPr>
      </a:lvl3pPr>
      <a:lvl4pPr marL="1493520" algn="l" defTabSz="995680" rtl="0" eaLnBrk="1" latinLnBrk="1" hangingPunct="1">
        <a:defRPr sz="2000" kern="1200">
          <a:solidFill>
            <a:schemeClr val="tx1"/>
          </a:solidFill>
          <a:latin typeface="+mn-lt"/>
          <a:ea typeface="+mn-ea"/>
          <a:cs typeface="+mn-cs"/>
        </a:defRPr>
      </a:lvl4pPr>
      <a:lvl5pPr marL="1991360" algn="l" defTabSz="995680" rtl="0" eaLnBrk="1" latinLnBrk="1" hangingPunct="1">
        <a:defRPr sz="2000" kern="1200">
          <a:solidFill>
            <a:schemeClr val="tx1"/>
          </a:solidFill>
          <a:latin typeface="+mn-lt"/>
          <a:ea typeface="+mn-ea"/>
          <a:cs typeface="+mn-cs"/>
        </a:defRPr>
      </a:lvl5pPr>
      <a:lvl6pPr marL="2489200" algn="l" defTabSz="995680" rtl="0" eaLnBrk="1" latinLnBrk="1" hangingPunct="1">
        <a:defRPr sz="2000" kern="1200">
          <a:solidFill>
            <a:schemeClr val="tx1"/>
          </a:solidFill>
          <a:latin typeface="+mn-lt"/>
          <a:ea typeface="+mn-ea"/>
          <a:cs typeface="+mn-cs"/>
        </a:defRPr>
      </a:lvl6pPr>
      <a:lvl7pPr marL="2987040" algn="l" defTabSz="995680" rtl="0" eaLnBrk="1" latinLnBrk="1" hangingPunct="1">
        <a:defRPr sz="2000" kern="1200">
          <a:solidFill>
            <a:schemeClr val="tx1"/>
          </a:solidFill>
          <a:latin typeface="+mn-lt"/>
          <a:ea typeface="+mn-ea"/>
          <a:cs typeface="+mn-cs"/>
        </a:defRPr>
      </a:lvl7pPr>
      <a:lvl8pPr marL="3484880" algn="l" defTabSz="995680" rtl="0" eaLnBrk="1" latinLnBrk="1" hangingPunct="1">
        <a:defRPr sz="2000" kern="1200">
          <a:solidFill>
            <a:schemeClr val="tx1"/>
          </a:solidFill>
          <a:latin typeface="+mn-lt"/>
          <a:ea typeface="+mn-ea"/>
          <a:cs typeface="+mn-cs"/>
        </a:defRPr>
      </a:lvl8pPr>
      <a:lvl9pPr marL="3982720" algn="l" defTabSz="99568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490855" y="970280"/>
            <a:ext cx="5976620" cy="2061845"/>
          </a:xfrm>
        </p:spPr>
        <p:txBody>
          <a:bodyPr/>
          <a:lstStyle/>
          <a:p>
            <a:r>
              <a:rPr lang="en-US" altLang="ko-KR" sz="1800" i="1" dirty="0">
                <a:latin typeface="+mn-lt"/>
                <a:cs typeface="+mn-lt"/>
              </a:rPr>
              <a:t>- Organize Your madecine's Intake!</a:t>
            </a:r>
          </a:p>
        </p:txBody>
      </p:sp>
      <p:sp>
        <p:nvSpPr>
          <p:cNvPr id="7" name="제목 6"/>
          <p:cNvSpPr>
            <a:spLocks noGrp="1"/>
          </p:cNvSpPr>
          <p:nvPr>
            <p:ph type="ctrTitle"/>
          </p:nvPr>
        </p:nvSpPr>
        <p:spPr>
          <a:xfrm>
            <a:off x="353060" y="106045"/>
            <a:ext cx="6410960" cy="1016000"/>
          </a:xfr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a:scene3d>
              <a:camera prst="orthographicFront"/>
              <a:lightRig rig="threePt" dir="t"/>
            </a:scene3d>
          </a:bodyPr>
          <a:lstStyle/>
          <a:p>
            <a:pPr algn="l">
              <a:buFont typeface="Arial" panose="020B0604020202020204" pitchFamily="34" charset="0"/>
            </a:pPr>
            <a:r>
              <a:rPr lang="en-US" altLang="ko-KR" b="1" dirty="0">
                <a:solidFill>
                  <a:schemeClr val="accent1"/>
                </a:solidFill>
                <a:effectLst>
                  <a:outerShdw blurRad="38100" dist="25400" dir="5400000" algn="ctr" rotWithShape="0">
                    <a:srgbClr val="6E747A">
                      <a:alpha val="43000"/>
                    </a:srgbClr>
                  </a:outerShdw>
                </a:effectLst>
                <a:cs typeface="+mj-lt"/>
              </a:rPr>
              <a:t>Medicine Time</a:t>
            </a:r>
          </a:p>
        </p:txBody>
      </p:sp>
      <p:grpSp>
        <p:nvGrpSpPr>
          <p:cNvPr id="16" name="그룹 15"/>
          <p:cNvGrpSpPr/>
          <p:nvPr/>
        </p:nvGrpSpPr>
        <p:grpSpPr>
          <a:xfrm>
            <a:off x="5427663" y="6166383"/>
            <a:ext cx="1335600" cy="338400"/>
            <a:chOff x="5427663" y="5711825"/>
            <a:chExt cx="1335600" cy="338400"/>
          </a:xfrm>
        </p:grpSpPr>
        <p:sp>
          <p:nvSpPr>
            <p:cNvPr id="17" name="AutoShape 3"/>
            <p:cNvSpPr>
              <a:spLocks noChangeAspect="1" noChangeArrowheads="1" noTextEdit="1"/>
            </p:cNvSpPr>
            <p:nvPr/>
          </p:nvSpPr>
          <p:spPr bwMode="auto">
            <a:xfrm>
              <a:off x="5429245" y="5711825"/>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18" name="Freeform 5"/>
            <p:cNvSpPr/>
            <p:nvPr/>
          </p:nvSpPr>
          <p:spPr bwMode="auto">
            <a:xfrm>
              <a:off x="5628635" y="5887235"/>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tx1">
                <a:alpha val="50000"/>
              </a:schemeClr>
            </a:solidFill>
            <a:ln>
              <a:noFill/>
            </a:ln>
          </p:spPr>
          <p:txBody>
            <a:bodyPr vert="horz" wrap="square" lIns="91440" tIns="45720" rIns="91440" bIns="45720" numCol="1" anchor="t" anchorCtr="0" compatLnSpc="1"/>
            <a:lstStyle/>
            <a:p>
              <a:endParaRPr lang="ko-KR" altLang="en-US"/>
            </a:p>
          </p:txBody>
        </p:sp>
        <p:sp>
          <p:nvSpPr>
            <p:cNvPr id="19" name="Freeform 6"/>
            <p:cNvSpPr/>
            <p:nvPr/>
          </p:nvSpPr>
          <p:spPr bwMode="auto">
            <a:xfrm>
              <a:off x="5726748" y="5879473"/>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tx1">
                <a:alpha val="50000"/>
              </a:schemeClr>
            </a:solidFill>
            <a:ln>
              <a:noFill/>
            </a:ln>
          </p:spPr>
          <p:txBody>
            <a:bodyPr vert="horz" wrap="square" lIns="91440" tIns="45720" rIns="91440" bIns="45720" numCol="1" anchor="t" anchorCtr="0" compatLnSpc="1"/>
            <a:lstStyle/>
            <a:p>
              <a:endParaRPr lang="ko-KR" altLang="en-US"/>
            </a:p>
          </p:txBody>
        </p:sp>
        <p:sp>
          <p:nvSpPr>
            <p:cNvPr id="32" name="Freeform 7"/>
            <p:cNvSpPr>
              <a:spLocks noEditPoints="1"/>
            </p:cNvSpPr>
            <p:nvPr/>
          </p:nvSpPr>
          <p:spPr bwMode="auto">
            <a:xfrm>
              <a:off x="5771057" y="5882577"/>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tx1">
                <a:alpha val="50000"/>
              </a:schemeClr>
            </a:solidFill>
            <a:ln>
              <a:noFill/>
            </a:ln>
          </p:spPr>
          <p:txBody>
            <a:bodyPr vert="horz" wrap="square" lIns="91440" tIns="45720" rIns="91440" bIns="45720" numCol="1" anchor="t" anchorCtr="0" compatLnSpc="1"/>
            <a:lstStyle/>
            <a:p>
              <a:endParaRPr lang="ko-KR" altLang="en-US"/>
            </a:p>
          </p:txBody>
        </p:sp>
        <p:sp>
          <p:nvSpPr>
            <p:cNvPr id="33" name="Freeform 8"/>
            <p:cNvSpPr>
              <a:spLocks noEditPoints="1"/>
            </p:cNvSpPr>
            <p:nvPr/>
          </p:nvSpPr>
          <p:spPr bwMode="auto">
            <a:xfrm>
              <a:off x="5813784" y="5879473"/>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tx1">
                <a:alpha val="50000"/>
              </a:schemeClr>
            </a:solidFill>
            <a:ln>
              <a:noFill/>
            </a:ln>
          </p:spPr>
          <p:txBody>
            <a:bodyPr vert="horz" wrap="square" lIns="91440" tIns="45720" rIns="91440" bIns="45720" numCol="1" anchor="t" anchorCtr="0" compatLnSpc="1"/>
            <a:lstStyle/>
            <a:p>
              <a:endParaRPr lang="ko-KR" altLang="en-US"/>
            </a:p>
          </p:txBody>
        </p:sp>
        <p:sp>
          <p:nvSpPr>
            <p:cNvPr id="34" name="Freeform 9"/>
            <p:cNvSpPr>
              <a:spLocks noEditPoints="1"/>
            </p:cNvSpPr>
            <p:nvPr/>
          </p:nvSpPr>
          <p:spPr bwMode="auto">
            <a:xfrm>
              <a:off x="5916644" y="5919832"/>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tx1">
                <a:alpha val="50000"/>
              </a:schemeClr>
            </a:solidFill>
            <a:ln>
              <a:noFill/>
            </a:ln>
          </p:spPr>
          <p:txBody>
            <a:bodyPr vert="horz" wrap="square" lIns="91440" tIns="45720" rIns="91440" bIns="45720" numCol="1" anchor="t" anchorCtr="0" compatLnSpc="1"/>
            <a:lstStyle/>
            <a:p>
              <a:endParaRPr lang="ko-KR" altLang="en-US"/>
            </a:p>
          </p:txBody>
        </p:sp>
        <p:sp>
          <p:nvSpPr>
            <p:cNvPr id="35" name="Freeform 10"/>
            <p:cNvSpPr/>
            <p:nvPr/>
          </p:nvSpPr>
          <p:spPr bwMode="auto">
            <a:xfrm>
              <a:off x="6063814" y="5888786"/>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tx1">
                <a:alpha val="50000"/>
              </a:schemeClr>
            </a:solidFill>
            <a:ln>
              <a:noFill/>
            </a:ln>
          </p:spPr>
          <p:txBody>
            <a:bodyPr vert="horz" wrap="square" lIns="91440" tIns="45720" rIns="91440" bIns="45720" numCol="1" anchor="t" anchorCtr="0" compatLnSpc="1"/>
            <a:lstStyle/>
            <a:p>
              <a:endParaRPr lang="ko-KR" altLang="en-US"/>
            </a:p>
          </p:txBody>
        </p:sp>
        <p:sp>
          <p:nvSpPr>
            <p:cNvPr id="36" name="Freeform 11"/>
            <p:cNvSpPr>
              <a:spLocks noEditPoints="1"/>
            </p:cNvSpPr>
            <p:nvPr/>
          </p:nvSpPr>
          <p:spPr bwMode="auto">
            <a:xfrm>
              <a:off x="6217312" y="5921385"/>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tx1">
                <a:alpha val="50000"/>
              </a:schemeClr>
            </a:solidFill>
            <a:ln>
              <a:noFill/>
            </a:ln>
          </p:spPr>
          <p:txBody>
            <a:bodyPr vert="horz" wrap="square" lIns="91440" tIns="45720" rIns="91440" bIns="45720" numCol="1" anchor="t" anchorCtr="0" compatLnSpc="1"/>
            <a:lstStyle/>
            <a:p>
              <a:endParaRPr lang="ko-KR" altLang="en-US"/>
            </a:p>
          </p:txBody>
        </p:sp>
        <p:sp>
          <p:nvSpPr>
            <p:cNvPr id="37" name="Freeform 12"/>
            <p:cNvSpPr/>
            <p:nvPr/>
          </p:nvSpPr>
          <p:spPr bwMode="auto">
            <a:xfrm>
              <a:off x="6313843" y="5921385"/>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tx1">
                <a:alpha val="50000"/>
              </a:schemeClr>
            </a:solidFill>
            <a:ln>
              <a:noFill/>
            </a:ln>
          </p:spPr>
          <p:txBody>
            <a:bodyPr vert="horz" wrap="square" lIns="91440" tIns="45720" rIns="91440" bIns="45720" numCol="1" anchor="t" anchorCtr="0" compatLnSpc="1"/>
            <a:lstStyle/>
            <a:p>
              <a:endParaRPr lang="ko-KR" altLang="en-US"/>
            </a:p>
          </p:txBody>
        </p:sp>
        <p:sp>
          <p:nvSpPr>
            <p:cNvPr id="38" name="Freeform 13"/>
            <p:cNvSpPr>
              <a:spLocks noEditPoints="1"/>
            </p:cNvSpPr>
            <p:nvPr/>
          </p:nvSpPr>
          <p:spPr bwMode="auto">
            <a:xfrm>
              <a:off x="6467342" y="5879473"/>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tx1">
                <a:alpha val="50000"/>
              </a:schemeClr>
            </a:solidFill>
            <a:ln>
              <a:noFill/>
            </a:ln>
          </p:spPr>
          <p:txBody>
            <a:bodyPr vert="horz" wrap="square" lIns="91440" tIns="45720" rIns="91440" bIns="45720" numCol="1" anchor="t" anchorCtr="0" compatLnSpc="1"/>
            <a:lstStyle/>
            <a:p>
              <a:endParaRPr lang="ko-KR" altLang="en-US"/>
            </a:p>
          </p:txBody>
        </p:sp>
        <p:sp>
          <p:nvSpPr>
            <p:cNvPr id="39" name="Freeform 14"/>
            <p:cNvSpPr>
              <a:spLocks noEditPoints="1"/>
            </p:cNvSpPr>
            <p:nvPr/>
          </p:nvSpPr>
          <p:spPr bwMode="auto">
            <a:xfrm>
              <a:off x="6555960" y="5921385"/>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tx1">
                <a:alpha val="50000"/>
              </a:schemeClr>
            </a:solidFill>
            <a:ln>
              <a:noFill/>
            </a:ln>
          </p:spPr>
          <p:txBody>
            <a:bodyPr vert="horz" wrap="square" lIns="91440" tIns="45720" rIns="91440" bIns="45720" numCol="1" anchor="t" anchorCtr="0" compatLnSpc="1"/>
            <a:lstStyle/>
            <a:p>
              <a:endParaRPr lang="ko-KR" altLang="en-US"/>
            </a:p>
          </p:txBody>
        </p:sp>
        <p:sp>
          <p:nvSpPr>
            <p:cNvPr id="40" name="Freeform 15"/>
            <p:cNvSpPr/>
            <p:nvPr/>
          </p:nvSpPr>
          <p:spPr bwMode="auto">
            <a:xfrm>
              <a:off x="6654072" y="5921385"/>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tx1">
                <a:alpha val="50000"/>
              </a:schemeClr>
            </a:solidFill>
            <a:ln>
              <a:noFill/>
            </a:ln>
          </p:spPr>
          <p:txBody>
            <a:bodyPr vert="horz" wrap="square" lIns="91440" tIns="45720" rIns="91440" bIns="45720" numCol="1" anchor="t" anchorCtr="0" compatLnSpc="1"/>
            <a:lstStyle/>
            <a:p>
              <a:endParaRPr lang="ko-KR" altLang="en-US"/>
            </a:p>
          </p:txBody>
        </p:sp>
        <p:sp>
          <p:nvSpPr>
            <p:cNvPr id="41" name="Freeform 16"/>
            <p:cNvSpPr/>
            <p:nvPr/>
          </p:nvSpPr>
          <p:spPr bwMode="auto">
            <a:xfrm>
              <a:off x="6701546" y="5921385"/>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tx1">
                <a:alpha val="50000"/>
              </a:schemeClr>
            </a:solidFill>
            <a:ln>
              <a:noFill/>
            </a:ln>
          </p:spPr>
          <p:txBody>
            <a:bodyPr vert="horz" wrap="square" lIns="91440" tIns="45720" rIns="91440" bIns="45720" numCol="1" anchor="t" anchorCtr="0" compatLnSpc="1"/>
            <a:lstStyle/>
            <a:p>
              <a:endParaRPr lang="ko-KR" altLang="en-US"/>
            </a:p>
          </p:txBody>
        </p:sp>
        <p:sp>
          <p:nvSpPr>
            <p:cNvPr id="42" name="Freeform 17"/>
            <p:cNvSpPr/>
            <p:nvPr/>
          </p:nvSpPr>
          <p:spPr bwMode="auto">
            <a:xfrm>
              <a:off x="5432410" y="5711825"/>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3" name="Freeform 18"/>
            <p:cNvSpPr/>
            <p:nvPr/>
          </p:nvSpPr>
          <p:spPr bwMode="auto">
            <a:xfrm>
              <a:off x="5432410" y="5711825"/>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4" name="Freeform 19"/>
            <p:cNvSpPr/>
            <p:nvPr/>
          </p:nvSpPr>
          <p:spPr bwMode="auto">
            <a:xfrm>
              <a:off x="5427663" y="5804963"/>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5" name="Freeform 20"/>
            <p:cNvSpPr/>
            <p:nvPr/>
          </p:nvSpPr>
          <p:spPr bwMode="auto">
            <a:xfrm>
              <a:off x="5432410" y="5894996"/>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6" name="Freeform 21"/>
            <p:cNvSpPr/>
            <p:nvPr/>
          </p:nvSpPr>
          <p:spPr bwMode="auto">
            <a:xfrm>
              <a:off x="5582745" y="5711825"/>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sp>
        <p:nvSpPr>
          <p:cNvPr id="2" name="Rectangles 1"/>
          <p:cNvSpPr/>
          <p:nvPr/>
        </p:nvSpPr>
        <p:spPr>
          <a:xfrm flipH="1">
            <a:off x="5432425" y="6165850"/>
            <a:ext cx="483870" cy="339725"/>
          </a:xfrm>
          <a:prstGeom prst="rect">
            <a:avLst/>
          </a:prstGeom>
          <a:solidFill>
            <a:srgbClr val="D5D4E4"/>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s 3"/>
          <p:cNvSpPr/>
          <p:nvPr/>
        </p:nvSpPr>
        <p:spPr>
          <a:xfrm flipH="1">
            <a:off x="5916930" y="6233160"/>
            <a:ext cx="844550" cy="339725"/>
          </a:xfrm>
          <a:prstGeom prst="rect">
            <a:avLst/>
          </a:prstGeom>
          <a:solidFill>
            <a:srgbClr val="F1F1FB"/>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Text Box 4"/>
          <p:cNvSpPr txBox="1"/>
          <p:nvPr/>
        </p:nvSpPr>
        <p:spPr>
          <a:xfrm>
            <a:off x="7828915" y="1467485"/>
            <a:ext cx="3796665" cy="1630045"/>
          </a:xfrm>
          <a:prstGeom prst="rect">
            <a:avLst/>
          </a:prstGeom>
          <a:noFill/>
        </p:spPr>
        <p:txBody>
          <a:bodyPr wrap="square" rtlCol="0">
            <a:spAutoFit/>
          </a:bodyPr>
          <a:lstStyle/>
          <a:p>
            <a:pPr lvl="1" algn="l"/>
            <a:r>
              <a:rPr lang="en-US" sz="2400" b="1" dirty="0">
                <a:solidFill>
                  <a:srgbClr val="168EAD"/>
                </a:solidFill>
                <a:latin typeface="+mj-lt"/>
                <a:cs typeface="+mj-lt"/>
                <a:sym typeface="+mn-ea"/>
              </a:rPr>
              <a:t>Course Instructor : </a:t>
            </a:r>
            <a:r>
              <a:rPr lang="en-US" b="1" dirty="0">
                <a:solidFill>
                  <a:srgbClr val="168EAD"/>
                </a:solidFill>
                <a:latin typeface="+mj-lt"/>
                <a:cs typeface="+mj-lt"/>
                <a:sym typeface="+mn-ea"/>
              </a:rPr>
              <a:t> </a:t>
            </a:r>
          </a:p>
          <a:p>
            <a:pPr lvl="1" algn="l"/>
            <a:r>
              <a:rPr lang="en-US" b="1" dirty="0" smtClean="0">
                <a:solidFill>
                  <a:srgbClr val="168EAD"/>
                </a:solidFill>
                <a:sym typeface="+mn-ea"/>
              </a:rPr>
              <a:t>Dr. Md</a:t>
            </a:r>
            <a:r>
              <a:rPr lang="en-US" b="1" dirty="0">
                <a:solidFill>
                  <a:srgbClr val="168EAD"/>
                </a:solidFill>
                <a:sym typeface="+mn-ea"/>
              </a:rPr>
              <a:t>. Hanif Seddiqui</a:t>
            </a:r>
            <a:r>
              <a:rPr lang="en-US" b="1" dirty="0">
                <a:solidFill>
                  <a:srgbClr val="168EAD"/>
                </a:solidFill>
                <a:latin typeface="+mj-lt"/>
                <a:cs typeface="+mj-lt"/>
                <a:sym typeface="+mn-ea"/>
              </a:rPr>
              <a:t>         </a:t>
            </a:r>
            <a:r>
              <a:rPr lang="en-US" b="1" dirty="0">
                <a:solidFill>
                  <a:srgbClr val="168EAD"/>
                </a:solidFill>
                <a:sym typeface="+mn-ea"/>
              </a:rPr>
              <a:t/>
            </a:r>
            <a:br>
              <a:rPr lang="en-US" b="1" dirty="0">
                <a:solidFill>
                  <a:srgbClr val="168EAD"/>
                </a:solidFill>
                <a:sym typeface="+mn-ea"/>
              </a:rPr>
            </a:br>
            <a:r>
              <a:rPr lang="en-US" b="1" dirty="0">
                <a:solidFill>
                  <a:srgbClr val="168EAD"/>
                </a:solidFill>
                <a:latin typeface="+mj-lt"/>
                <a:cs typeface="+mj-lt"/>
                <a:sym typeface="+mn-ea"/>
              </a:rPr>
              <a:t>Professo</a:t>
            </a:r>
            <a:r>
              <a:rPr lang="en-US" b="1" dirty="0">
                <a:solidFill>
                  <a:srgbClr val="168EAD"/>
                </a:solidFill>
                <a:sym typeface="+mn-ea"/>
              </a:rPr>
              <a:t>r</a:t>
            </a:r>
            <a:br>
              <a:rPr lang="en-US" b="1" dirty="0">
                <a:solidFill>
                  <a:srgbClr val="168EAD"/>
                </a:solidFill>
                <a:sym typeface="+mn-ea"/>
              </a:rPr>
            </a:br>
            <a:r>
              <a:rPr lang="en-US" sz="1800" b="1" dirty="0">
                <a:solidFill>
                  <a:srgbClr val="168EAD"/>
                </a:solidFill>
                <a:sym typeface="+mn-ea"/>
              </a:rPr>
              <a:t>Department of CSE</a:t>
            </a:r>
            <a:br>
              <a:rPr lang="en-US" sz="1800" b="1" dirty="0">
                <a:solidFill>
                  <a:srgbClr val="168EAD"/>
                </a:solidFill>
                <a:sym typeface="+mn-ea"/>
              </a:rPr>
            </a:br>
            <a:r>
              <a:rPr lang="en-US" sz="1800" b="1" dirty="0">
                <a:solidFill>
                  <a:srgbClr val="168EAD"/>
                </a:solidFill>
                <a:sym typeface="+mn-ea"/>
              </a:rPr>
              <a:t>University of Chittagong</a:t>
            </a:r>
          </a:p>
        </p:txBody>
      </p:sp>
      <p:sp>
        <p:nvSpPr>
          <p:cNvPr id="6" name="Text Box 5"/>
          <p:cNvSpPr txBox="1"/>
          <p:nvPr/>
        </p:nvSpPr>
        <p:spPr>
          <a:xfrm>
            <a:off x="5916295" y="4500245"/>
            <a:ext cx="3900170" cy="1383665"/>
          </a:xfrm>
          <a:prstGeom prst="rect">
            <a:avLst/>
          </a:prstGeom>
          <a:noFill/>
        </p:spPr>
        <p:txBody>
          <a:bodyPr wrap="square" rtlCol="0">
            <a:spAutoFit/>
          </a:bodyPr>
          <a:lstStyle/>
          <a:p>
            <a:r>
              <a:rPr lang="en-US" b="1" dirty="0" smtClean="0">
                <a:solidFill>
                  <a:srgbClr val="1691B2"/>
                </a:solidFill>
                <a:sym typeface="+mn-ea"/>
              </a:rPr>
              <a:t>        </a:t>
            </a:r>
            <a:r>
              <a:rPr lang="en-US" sz="2400" b="1" dirty="0" smtClean="0">
                <a:solidFill>
                  <a:srgbClr val="1691B2"/>
                </a:solidFill>
                <a:sym typeface="+mn-ea"/>
              </a:rPr>
              <a:t>Submitted by</a:t>
            </a:r>
          </a:p>
          <a:p>
            <a:r>
              <a:rPr lang="en-US" b="1" dirty="0" smtClean="0">
                <a:solidFill>
                  <a:srgbClr val="1691B2"/>
                </a:solidFill>
                <a:sym typeface="+mn-ea"/>
              </a:rPr>
              <a:t>  </a:t>
            </a:r>
            <a:r>
              <a:rPr lang="en-US" b="1" u="sng" dirty="0" smtClean="0">
                <a:solidFill>
                  <a:srgbClr val="1691B2"/>
                </a:solidFill>
                <a:sym typeface="+mn-ea"/>
              </a:rPr>
              <a:t>ID</a:t>
            </a:r>
            <a:r>
              <a:rPr lang="en-US" b="1" dirty="0" smtClean="0">
                <a:solidFill>
                  <a:srgbClr val="1691B2"/>
                </a:solidFill>
                <a:sym typeface="+mn-ea"/>
              </a:rPr>
              <a:t>                     </a:t>
            </a:r>
            <a:r>
              <a:rPr lang="en-US" b="1" u="sng" dirty="0" smtClean="0">
                <a:solidFill>
                  <a:srgbClr val="1691B2"/>
                </a:solidFill>
                <a:sym typeface="+mn-ea"/>
              </a:rPr>
              <a:t>Name</a:t>
            </a:r>
            <a:endParaRPr lang="en-US" b="1" dirty="0" smtClean="0">
              <a:solidFill>
                <a:srgbClr val="1691B2"/>
              </a:solidFill>
              <a:sym typeface="+mn-ea"/>
            </a:endParaRPr>
          </a:p>
          <a:p>
            <a:r>
              <a:rPr lang="en-US" b="1" dirty="0" smtClean="0">
                <a:solidFill>
                  <a:srgbClr val="1691B2"/>
                </a:solidFill>
                <a:sym typeface="+mn-ea"/>
              </a:rPr>
              <a:t>17701088– - </a:t>
            </a:r>
            <a:r>
              <a:rPr lang="en-US" b="1" dirty="0" err="1" smtClean="0">
                <a:solidFill>
                  <a:srgbClr val="1691B2"/>
                </a:solidFill>
                <a:sym typeface="+mn-ea"/>
              </a:rPr>
              <a:t>Sadia</a:t>
            </a:r>
            <a:r>
              <a:rPr lang="en-US" b="1" dirty="0" smtClean="0">
                <a:solidFill>
                  <a:srgbClr val="1691B2"/>
                </a:solidFill>
                <a:sym typeface="+mn-ea"/>
              </a:rPr>
              <a:t> </a:t>
            </a:r>
            <a:r>
              <a:rPr lang="en-US" b="1" dirty="0" err="1" smtClean="0">
                <a:solidFill>
                  <a:srgbClr val="1691B2"/>
                </a:solidFill>
                <a:sym typeface="+mn-ea"/>
              </a:rPr>
              <a:t>Sharmin</a:t>
            </a:r>
            <a:endParaRPr lang="en-US" b="1" dirty="0" smtClean="0">
              <a:solidFill>
                <a:srgbClr val="1691B2"/>
              </a:solidFill>
            </a:endParaRPr>
          </a:p>
          <a:p>
            <a:r>
              <a:rPr lang="en-US" b="1" dirty="0" smtClean="0">
                <a:solidFill>
                  <a:srgbClr val="1691B2"/>
                </a:solidFill>
                <a:sym typeface="+mn-ea"/>
              </a:rPr>
              <a:t>17701103 - </a:t>
            </a:r>
            <a:r>
              <a:rPr lang="en-US" b="1" dirty="0">
                <a:solidFill>
                  <a:srgbClr val="1691B2"/>
                </a:solidFill>
                <a:sym typeface="+mn-ea"/>
              </a:rPr>
              <a:t>–</a:t>
            </a:r>
            <a:r>
              <a:rPr lang="en-US" b="1" dirty="0" err="1" smtClean="0">
                <a:solidFill>
                  <a:srgbClr val="1691B2"/>
                </a:solidFill>
                <a:sym typeface="+mn-ea"/>
              </a:rPr>
              <a:t>Maharun</a:t>
            </a:r>
            <a:r>
              <a:rPr lang="en-US" b="1" dirty="0" smtClean="0">
                <a:solidFill>
                  <a:srgbClr val="1691B2"/>
                </a:solidFill>
                <a:sym typeface="+mn-ea"/>
              </a:rPr>
              <a:t> </a:t>
            </a:r>
            <a:r>
              <a:rPr lang="en-US" b="1" dirty="0" err="1">
                <a:solidFill>
                  <a:srgbClr val="1691B2"/>
                </a:solidFill>
                <a:sym typeface="+mn-ea"/>
              </a:rPr>
              <a:t>Nessa</a:t>
            </a:r>
            <a:r>
              <a:rPr lang="en-US" b="1" dirty="0">
                <a:solidFill>
                  <a:srgbClr val="1691B2"/>
                </a:solidFill>
                <a:sym typeface="+mn-ea"/>
              </a:rPr>
              <a:t> </a:t>
            </a:r>
            <a:r>
              <a:rPr lang="en-US" b="1" dirty="0" err="1" smtClean="0">
                <a:solidFill>
                  <a:srgbClr val="1691B2"/>
                </a:solidFill>
                <a:sym typeface="+mn-ea"/>
              </a:rPr>
              <a:t>Meem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Diagram</a:t>
            </a:r>
          </a:p>
        </p:txBody>
      </p:sp>
      <p:grpSp>
        <p:nvGrpSpPr>
          <p:cNvPr id="2" name="그룹 1"/>
          <p:cNvGrpSpPr/>
          <p:nvPr/>
        </p:nvGrpSpPr>
        <p:grpSpPr>
          <a:xfrm>
            <a:off x="534035" y="482600"/>
            <a:ext cx="4748530" cy="1323437"/>
            <a:chOff x="1832234" y="1538668"/>
            <a:chExt cx="3269386" cy="1096618"/>
          </a:xfrm>
        </p:grpSpPr>
        <p:sp>
          <p:nvSpPr>
            <p:cNvPr id="9" name="Text Box 5"/>
            <p:cNvSpPr txBox="1">
              <a:spLocks noChangeArrowheads="1"/>
            </p:cNvSpPr>
            <p:nvPr/>
          </p:nvSpPr>
          <p:spPr bwMode="auto">
            <a:xfrm>
              <a:off x="1882914" y="2100698"/>
              <a:ext cx="3218706" cy="534588"/>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endParaRPr kumimoji="1" lang="en-US" altLang="ko-KR" sz="3600" b="1" dirty="0">
                <a:solidFill>
                  <a:srgbClr val="296B83"/>
                </a:solidFill>
                <a:latin typeface="+mj-lt"/>
                <a:cs typeface="굴림" pitchFamily="50" charset="-127"/>
              </a:endParaRPr>
            </a:p>
          </p:txBody>
        </p:sp>
        <p:sp>
          <p:nvSpPr>
            <p:cNvPr id="11" name="Text Box 4"/>
            <p:cNvSpPr txBox="1">
              <a:spLocks noChangeArrowheads="1"/>
            </p:cNvSpPr>
            <p:nvPr/>
          </p:nvSpPr>
          <p:spPr bwMode="auto">
            <a:xfrm>
              <a:off x="1832234" y="1538668"/>
              <a:ext cx="936104" cy="706755"/>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endParaRPr kumimoji="1" lang="ko-KR" altLang="ko-KR" sz="4000" b="1" dirty="0">
                <a:solidFill>
                  <a:srgbClr val="296B83"/>
                </a:solidFill>
                <a:latin typeface="+mj-lt"/>
                <a:ea typeface="Malgun Gothic" panose="020B0503020000020004" pitchFamily="50" charset="-127"/>
                <a:cs typeface="굴림" pitchFamily="50" charset="-127"/>
              </a:endParaRPr>
            </a:p>
          </p:txBody>
        </p:sp>
      </p:grpSp>
      <p:pic>
        <p:nvPicPr>
          <p:cNvPr id="13" name="Content Placeholder 12"/>
          <p:cNvPicPr>
            <a:picLocks noGrp="1" noChangeAspect="1"/>
          </p:cNvPicPr>
          <p:nvPr>
            <p:ph idx="1"/>
          </p:nvPr>
        </p:nvPicPr>
        <p:blipFill>
          <a:blip r:embed="rId3"/>
          <a:stretch>
            <a:fillRect/>
          </a:stretch>
        </p:blipFill>
        <p:spPr>
          <a:xfrm>
            <a:off x="635" y="1160145"/>
            <a:ext cx="12189460" cy="569976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Times New Roman" panose="02020603050405020304" pitchFamily="18" charset="0"/>
                <a:ea typeface="Times New Roman" panose="02020603050405020304" pitchFamily="18" charset="0"/>
                <a:cs typeface="Times New Roman" panose="02020603050405020304" pitchFamily="18" charset="0"/>
                <a:sym typeface="+mn-ea"/>
              </a:rPr>
              <a:t>Tools/Tech we have used:</a:t>
            </a:r>
            <a:endParaRPr lang="en-US" dirty="0"/>
          </a:p>
        </p:txBody>
      </p:sp>
      <p:grpSp>
        <p:nvGrpSpPr>
          <p:cNvPr id="2" name="그룹 1"/>
          <p:cNvGrpSpPr/>
          <p:nvPr/>
        </p:nvGrpSpPr>
        <p:grpSpPr>
          <a:xfrm>
            <a:off x="1022461" y="673818"/>
            <a:ext cx="4748530" cy="1323437"/>
            <a:chOff x="1832234" y="1538668"/>
            <a:chExt cx="3269386" cy="1096618"/>
          </a:xfrm>
        </p:grpSpPr>
        <p:sp>
          <p:nvSpPr>
            <p:cNvPr id="9" name="Text Box 5"/>
            <p:cNvSpPr txBox="1">
              <a:spLocks noChangeArrowheads="1"/>
            </p:cNvSpPr>
            <p:nvPr/>
          </p:nvSpPr>
          <p:spPr bwMode="auto">
            <a:xfrm>
              <a:off x="1882914" y="2100698"/>
              <a:ext cx="3218706" cy="534588"/>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endParaRPr kumimoji="1" lang="en-US" altLang="ko-KR" sz="3600" b="1" dirty="0">
                <a:solidFill>
                  <a:srgbClr val="296B83"/>
                </a:solidFill>
                <a:latin typeface="+mj-lt"/>
                <a:cs typeface="굴림" pitchFamily="50" charset="-127"/>
              </a:endParaRPr>
            </a:p>
          </p:txBody>
        </p:sp>
        <p:sp>
          <p:nvSpPr>
            <p:cNvPr id="11" name="Text Box 4"/>
            <p:cNvSpPr txBox="1">
              <a:spLocks noChangeArrowheads="1"/>
            </p:cNvSpPr>
            <p:nvPr/>
          </p:nvSpPr>
          <p:spPr bwMode="auto">
            <a:xfrm>
              <a:off x="1832234" y="1538668"/>
              <a:ext cx="936104" cy="706755"/>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endParaRPr kumimoji="1" lang="ko-KR" altLang="ko-KR" sz="4000" b="1" dirty="0">
                <a:solidFill>
                  <a:srgbClr val="296B83"/>
                </a:solidFill>
                <a:latin typeface="+mj-lt"/>
                <a:ea typeface="Malgun Gothic" panose="020B0503020000020004" pitchFamily="50" charset="-127"/>
                <a:cs typeface="굴림" pitchFamily="50" charset="-127"/>
              </a:endParaRPr>
            </a:p>
          </p:txBody>
        </p:sp>
      </p:grpSp>
      <p:sp>
        <p:nvSpPr>
          <p:cNvPr id="4" name="Text Box 3"/>
          <p:cNvSpPr txBox="1"/>
          <p:nvPr/>
        </p:nvSpPr>
        <p:spPr>
          <a:xfrm>
            <a:off x="910630" y="2660014"/>
            <a:ext cx="4885055" cy="1015663"/>
          </a:xfrm>
          <a:prstGeom prst="rect">
            <a:avLst/>
          </a:prstGeom>
          <a:noFill/>
        </p:spPr>
        <p:txBody>
          <a:bodyPr wrap="square" rtlCol="0">
            <a:spAutoFit/>
          </a:bodyPr>
          <a:lstStyle/>
          <a:p>
            <a:r>
              <a:rPr kumimoji="1" lang="en-US" altLang="ko-KR" dirty="0" smtClean="0">
                <a:latin typeface="Arial" pitchFamily="34" charset="0"/>
                <a:cs typeface="Arial" pitchFamily="34" charset="0"/>
              </a:rPr>
              <a:t>i)Android </a:t>
            </a:r>
            <a:r>
              <a:rPr lang="en-US" dirty="0" smtClean="0">
                <a:latin typeface="Arial" pitchFamily="34" charset="0"/>
                <a:cs typeface="Arial" pitchFamily="34" charset="0"/>
              </a:rPr>
              <a:t>Studio</a:t>
            </a:r>
          </a:p>
          <a:p>
            <a:pPr marL="514350" indent="-514350">
              <a:buAutoNum type="romanLcParenR"/>
            </a:pPr>
            <a:endParaRPr lang="en-US" dirty="0">
              <a:latin typeface="Arial" pitchFamily="34" charset="0"/>
              <a:cs typeface="Arial" pitchFamily="34" charset="0"/>
            </a:endParaRPr>
          </a:p>
          <a:p>
            <a:r>
              <a:rPr lang="en-US" dirty="0">
                <a:latin typeface="Arial" pitchFamily="34" charset="0"/>
                <a:cs typeface="Arial" pitchFamily="34" charset="0"/>
              </a:rPr>
              <a:t>ii) </a:t>
            </a:r>
            <a:r>
              <a:rPr kumimoji="1" lang="en-US" altLang="ko-KR" dirty="0" err="1" smtClean="0">
                <a:latin typeface="Arial" pitchFamily="34" charset="0"/>
                <a:cs typeface="Arial" pitchFamily="34" charset="0"/>
              </a:rPr>
              <a:t>SQlite</a:t>
            </a:r>
            <a:endParaRPr lang="en-US"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altLang="en-US" sz="1800" i="0" dirty="0" smtClean="0">
                <a:latin typeface="Arial" pitchFamily="34" charset="0"/>
                <a:cs typeface="Arial" pitchFamily="34" charset="0"/>
              </a:rPr>
              <a:t>Ad hoc Testing</a:t>
            </a:r>
          </a:p>
          <a:p>
            <a:pPr marL="457200" indent="-457200">
              <a:buFont typeface="+mj-lt"/>
              <a:buAutoNum type="arabicPeriod"/>
            </a:pPr>
            <a:r>
              <a:rPr lang="en-US" altLang="en-US" sz="1800" i="0" dirty="0" smtClean="0">
                <a:latin typeface="Arial" pitchFamily="34" charset="0"/>
                <a:cs typeface="Arial" pitchFamily="34" charset="0"/>
              </a:rPr>
              <a:t> </a:t>
            </a:r>
            <a:r>
              <a:rPr lang="en-US" altLang="en-US" sz="1800" i="0" dirty="0">
                <a:latin typeface="Arial" pitchFamily="34" charset="0"/>
                <a:cs typeface="Arial" pitchFamily="34" charset="0"/>
              </a:rPr>
              <a:t>Unit testing </a:t>
            </a:r>
            <a:endParaRPr lang="en-US" altLang="en-US" sz="1800" i="0" dirty="0" smtClean="0">
              <a:latin typeface="Arial" pitchFamily="34" charset="0"/>
              <a:cs typeface="Arial" pitchFamily="34" charset="0"/>
            </a:endParaRPr>
          </a:p>
          <a:p>
            <a:pPr marL="457200" indent="-457200">
              <a:buFont typeface="+mj-lt"/>
              <a:buAutoNum type="arabicPeriod"/>
            </a:pPr>
            <a:r>
              <a:rPr lang="en-US" altLang="en-US" sz="1800" i="0" dirty="0" smtClean="0">
                <a:latin typeface="Arial" pitchFamily="34" charset="0"/>
                <a:cs typeface="Arial" pitchFamily="34" charset="0"/>
              </a:rPr>
              <a:t>Integration </a:t>
            </a:r>
            <a:r>
              <a:rPr lang="en-US" altLang="en-US" sz="1800" i="0" dirty="0">
                <a:latin typeface="Arial" pitchFamily="34" charset="0"/>
                <a:cs typeface="Arial" pitchFamily="34" charset="0"/>
              </a:rPr>
              <a:t>testing </a:t>
            </a:r>
            <a:endParaRPr lang="en-US" altLang="en-US" sz="1800" i="0" dirty="0" smtClean="0">
              <a:latin typeface="Arial" pitchFamily="34" charset="0"/>
              <a:cs typeface="Arial" pitchFamily="34" charset="0"/>
            </a:endParaRPr>
          </a:p>
          <a:p>
            <a:pPr marL="457200" indent="-457200">
              <a:buFont typeface="+mj-lt"/>
              <a:buAutoNum type="arabicPeriod"/>
            </a:pPr>
            <a:r>
              <a:rPr lang="en-US" altLang="en-US" sz="1800" i="0" dirty="0" smtClean="0">
                <a:latin typeface="Arial" pitchFamily="34" charset="0"/>
                <a:cs typeface="Arial" pitchFamily="34" charset="0"/>
              </a:rPr>
              <a:t>Beta </a:t>
            </a:r>
            <a:r>
              <a:rPr lang="en-US" altLang="en-US" sz="1800" i="0" dirty="0">
                <a:latin typeface="Arial" pitchFamily="34" charset="0"/>
                <a:cs typeface="Arial" pitchFamily="34" charset="0"/>
              </a:rPr>
              <a:t>testing</a:t>
            </a:r>
          </a:p>
          <a:p>
            <a:r>
              <a:rPr lang="en-US" altLang="en-US" i="0" dirty="0"/>
              <a:t/>
            </a:r>
            <a:br>
              <a:rPr lang="en-US" altLang="en-US" i="0" dirty="0"/>
            </a:br>
            <a:endParaRPr lang="en-US" dirty="0"/>
          </a:p>
        </p:txBody>
      </p:sp>
    </p:spTree>
    <p:extLst>
      <p:ext uri="{BB962C8B-B14F-4D97-AF65-F5344CB8AC3E}">
        <p14:creationId xmlns:p14="http://schemas.microsoft.com/office/powerpoint/2010/main" val="3181166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atin typeface="Times New Roman" panose="02020603050405020304" pitchFamily="18" charset="0"/>
                <a:ea typeface="Times New Roman" panose="02020603050405020304" pitchFamily="18" charset="0"/>
                <a:cs typeface="Times New Roman" panose="02020603050405020304" pitchFamily="18" charset="0"/>
                <a:sym typeface="+mn-ea"/>
              </a:rPr>
              <a:t>Snapshots of Our App:</a:t>
            </a:r>
            <a:endParaRPr lang="en-US"/>
          </a:p>
        </p:txBody>
      </p:sp>
      <p:grpSp>
        <p:nvGrpSpPr>
          <p:cNvPr id="2" name="그룹 1"/>
          <p:cNvGrpSpPr/>
          <p:nvPr/>
        </p:nvGrpSpPr>
        <p:grpSpPr>
          <a:xfrm>
            <a:off x="534035" y="482600"/>
            <a:ext cx="4748530" cy="1323437"/>
            <a:chOff x="1832234" y="1538668"/>
            <a:chExt cx="3269386" cy="1096618"/>
          </a:xfrm>
        </p:grpSpPr>
        <p:sp>
          <p:nvSpPr>
            <p:cNvPr id="9" name="Text Box 5"/>
            <p:cNvSpPr txBox="1">
              <a:spLocks noChangeArrowheads="1"/>
            </p:cNvSpPr>
            <p:nvPr/>
          </p:nvSpPr>
          <p:spPr bwMode="auto">
            <a:xfrm>
              <a:off x="1882914" y="2100698"/>
              <a:ext cx="3218706" cy="534588"/>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endParaRPr kumimoji="1" lang="en-US" altLang="ko-KR" sz="3600" b="1" dirty="0">
                <a:solidFill>
                  <a:srgbClr val="296B83"/>
                </a:solidFill>
                <a:latin typeface="+mj-lt"/>
                <a:cs typeface="굴림" pitchFamily="50" charset="-127"/>
              </a:endParaRPr>
            </a:p>
          </p:txBody>
        </p:sp>
        <p:sp>
          <p:nvSpPr>
            <p:cNvPr id="11" name="Text Box 4"/>
            <p:cNvSpPr txBox="1">
              <a:spLocks noChangeArrowheads="1"/>
            </p:cNvSpPr>
            <p:nvPr/>
          </p:nvSpPr>
          <p:spPr bwMode="auto">
            <a:xfrm>
              <a:off x="1832234" y="1538668"/>
              <a:ext cx="936104" cy="706755"/>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endParaRPr kumimoji="1" lang="ko-KR" altLang="ko-KR" sz="4000" b="1" dirty="0">
                <a:solidFill>
                  <a:srgbClr val="296B83"/>
                </a:solidFill>
                <a:latin typeface="+mj-lt"/>
                <a:ea typeface="Malgun Gothic" panose="020B0503020000020004" pitchFamily="50" charset="-127"/>
                <a:cs typeface="굴림" pitchFamily="50" charset="-127"/>
              </a:endParaRPr>
            </a:p>
          </p:txBody>
        </p:sp>
      </p:grpSp>
      <p:pic>
        <p:nvPicPr>
          <p:cNvPr id="6" name="Picture 5" descr="D:\chrome download\Screenshot_20201113-19055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6694" y="1806037"/>
            <a:ext cx="2592288" cy="3928013"/>
          </a:xfrm>
          <a:prstGeom prst="rect">
            <a:avLst/>
          </a:prstGeom>
          <a:noFill/>
          <a:ln>
            <a:noFill/>
          </a:ln>
        </p:spPr>
      </p:pic>
      <p:pic>
        <p:nvPicPr>
          <p:cNvPr id="7" name="Picture 6" descr="D:\chrome download\Screenshot_20201112-224839.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3079" y="1780742"/>
            <a:ext cx="2592288" cy="3978601"/>
          </a:xfrm>
          <a:prstGeom prst="rect">
            <a:avLst/>
          </a:prstGeom>
          <a:noFill/>
          <a:ln>
            <a:noFill/>
          </a:ln>
        </p:spPr>
      </p:pic>
      <p:pic>
        <p:nvPicPr>
          <p:cNvPr id="1026" name="Picture 2" descr="D:\chrome download\Screenshot_20201112-22473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5486" y="1780741"/>
            <a:ext cx="2490034" cy="3978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atin typeface="Times New Roman" panose="02020603050405020304" pitchFamily="18" charset="0"/>
                <a:ea typeface="Times New Roman" panose="02020603050405020304" pitchFamily="18" charset="0"/>
                <a:cs typeface="Times New Roman" panose="02020603050405020304" pitchFamily="18" charset="0"/>
                <a:sym typeface="+mn-ea"/>
              </a:rPr>
              <a:t>Snapshots of Our App:</a:t>
            </a:r>
            <a:endParaRPr lang="en-US"/>
          </a:p>
        </p:txBody>
      </p:sp>
      <p:grpSp>
        <p:nvGrpSpPr>
          <p:cNvPr id="2" name="그룹 1"/>
          <p:cNvGrpSpPr/>
          <p:nvPr/>
        </p:nvGrpSpPr>
        <p:grpSpPr>
          <a:xfrm>
            <a:off x="534035" y="482600"/>
            <a:ext cx="4748530" cy="1323437"/>
            <a:chOff x="1832234" y="1538668"/>
            <a:chExt cx="3269386" cy="1096618"/>
          </a:xfrm>
        </p:grpSpPr>
        <p:sp>
          <p:nvSpPr>
            <p:cNvPr id="9" name="Text Box 5"/>
            <p:cNvSpPr txBox="1">
              <a:spLocks noChangeArrowheads="1"/>
            </p:cNvSpPr>
            <p:nvPr/>
          </p:nvSpPr>
          <p:spPr bwMode="auto">
            <a:xfrm>
              <a:off x="1882914" y="2100698"/>
              <a:ext cx="3218706" cy="534588"/>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endParaRPr kumimoji="1" lang="en-US" altLang="ko-KR" sz="3600" b="1" dirty="0">
                <a:solidFill>
                  <a:srgbClr val="296B83"/>
                </a:solidFill>
                <a:latin typeface="+mj-lt"/>
                <a:cs typeface="굴림" pitchFamily="50" charset="-127"/>
              </a:endParaRPr>
            </a:p>
          </p:txBody>
        </p:sp>
        <p:sp>
          <p:nvSpPr>
            <p:cNvPr id="11" name="Text Box 4"/>
            <p:cNvSpPr txBox="1">
              <a:spLocks noChangeArrowheads="1"/>
            </p:cNvSpPr>
            <p:nvPr/>
          </p:nvSpPr>
          <p:spPr bwMode="auto">
            <a:xfrm>
              <a:off x="1832234" y="1538668"/>
              <a:ext cx="936104" cy="706755"/>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endParaRPr kumimoji="1" lang="ko-KR" altLang="ko-KR" sz="4000" b="1" dirty="0">
                <a:solidFill>
                  <a:srgbClr val="296B83"/>
                </a:solidFill>
                <a:latin typeface="+mj-lt"/>
                <a:ea typeface="Malgun Gothic" panose="020B0503020000020004" pitchFamily="50" charset="-127"/>
                <a:cs typeface="굴림" pitchFamily="50" charset="-127"/>
              </a:endParaRPr>
            </a:p>
          </p:txBody>
        </p:sp>
      </p:grpSp>
      <p:pic>
        <p:nvPicPr>
          <p:cNvPr id="6" name="Picture 5" descr="D:\chrome download\Screenshot_20201112-225106.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0790" y="1816376"/>
            <a:ext cx="2592288" cy="4205706"/>
          </a:xfrm>
          <a:prstGeom prst="rect">
            <a:avLst/>
          </a:prstGeom>
          <a:noFill/>
          <a:ln>
            <a:noFill/>
          </a:ln>
        </p:spPr>
      </p:pic>
      <p:pic>
        <p:nvPicPr>
          <p:cNvPr id="7" name="Picture 6" descr="D:\chrome download\Screenshot_20201113-190628.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3238" y="1750140"/>
            <a:ext cx="2592288" cy="4271942"/>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latin typeface="Times New Roman" panose="02020603050405020304" pitchFamily="18" charset="0"/>
                <a:ea typeface="Times New Roman" panose="02020603050405020304" pitchFamily="18" charset="0"/>
                <a:cs typeface="Times New Roman" panose="02020603050405020304" pitchFamily="18" charset="0"/>
                <a:sym typeface="+mn-ea"/>
              </a:rPr>
              <a:t>Limitation of Our Application:</a:t>
            </a:r>
            <a:endParaRPr lang="en-US"/>
          </a:p>
        </p:txBody>
      </p:sp>
      <p:sp>
        <p:nvSpPr>
          <p:cNvPr id="9" name="Text Box 5"/>
          <p:cNvSpPr txBox="1">
            <a:spLocks noChangeArrowheads="1"/>
          </p:cNvSpPr>
          <p:nvPr/>
        </p:nvSpPr>
        <p:spPr bwMode="auto">
          <a:xfrm>
            <a:off x="607695" y="1160780"/>
            <a:ext cx="4674870" cy="645160"/>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endParaRPr kumimoji="1" lang="en-US" altLang="ko-KR" sz="3600" b="1" dirty="0">
              <a:solidFill>
                <a:srgbClr val="296B83"/>
              </a:solidFill>
              <a:latin typeface="+mj-lt"/>
              <a:cs typeface="굴림" pitchFamily="50" charset="-127"/>
            </a:endParaRPr>
          </a:p>
        </p:txBody>
      </p:sp>
      <p:sp>
        <p:nvSpPr>
          <p:cNvPr id="12" name="Text Box 9"/>
          <p:cNvSpPr txBox="1">
            <a:spLocks noChangeArrowheads="1"/>
          </p:cNvSpPr>
          <p:nvPr/>
        </p:nvSpPr>
        <p:spPr bwMode="auto">
          <a:xfrm>
            <a:off x="245745" y="1696720"/>
            <a:ext cx="11514455" cy="3242945"/>
          </a:xfrm>
          <a:prstGeom prst="rect">
            <a:avLst/>
          </a:prstGeom>
          <a:noFill/>
          <a:ln w="9525">
            <a:noFill/>
            <a:miter lim="800000"/>
          </a:ln>
          <a:effectLst/>
        </p:spPr>
        <p:txBody>
          <a:bodyPr vert="horz" wrap="square" lIns="91440" tIns="45720" rIns="91440" bIns="45720" numCol="1" anchor="t" anchorCtr="0" compatLnSpc="1">
            <a:spAutoFit/>
          </a:bodyPr>
          <a:lstStyle/>
          <a:p>
            <a:pPr marL="373380" indent="-373380" algn="l">
              <a:spcBef>
                <a:spcPct val="20000"/>
              </a:spcBef>
              <a:buClrTx/>
              <a:buSzTx/>
              <a:buFont typeface="Arial" panose="020B0604020202020204" pitchFamily="34" charset="0"/>
              <a:buChar char="•"/>
            </a:pPr>
            <a:r>
              <a:rPr lang="en-US" altLang="ko-KR" dirty="0" smtClean="0">
                <a:solidFill>
                  <a:schemeClr val="tx1">
                    <a:lumMod val="85000"/>
                    <a:lumOff val="15000"/>
                  </a:schemeClr>
                </a:solidFill>
                <a:latin typeface="Arial" pitchFamily="34" charset="0"/>
                <a:cs typeface="Arial" pitchFamily="34" charset="0"/>
                <a:sym typeface="+mn-ea"/>
              </a:rPr>
              <a:t>Has no cloud based backup system in case the smart phone in which the application was installed got missing or faulty the whole data would be lost.</a:t>
            </a:r>
          </a:p>
          <a:p>
            <a:pPr marL="373380" indent="-373380" algn="l">
              <a:spcBef>
                <a:spcPct val="20000"/>
              </a:spcBef>
              <a:buClrTx/>
              <a:buSzTx/>
              <a:buFont typeface="Arial" panose="020B0604020202020204" pitchFamily="34" charset="0"/>
            </a:pPr>
            <a:endParaRPr lang="en-US" altLang="ko-KR" dirty="0" smtClean="0">
              <a:solidFill>
                <a:schemeClr val="tx1">
                  <a:lumMod val="85000"/>
                  <a:lumOff val="15000"/>
                </a:schemeClr>
              </a:solidFill>
              <a:latin typeface="Arial" pitchFamily="34" charset="0"/>
              <a:cs typeface="Arial" pitchFamily="34" charset="0"/>
              <a:sym typeface="+mn-ea"/>
            </a:endParaRPr>
          </a:p>
          <a:p>
            <a:pPr marL="342900" indent="-342900" algn="l">
              <a:spcBef>
                <a:spcPct val="20000"/>
              </a:spcBef>
              <a:buClrTx/>
              <a:buSzTx/>
              <a:buFont typeface="Arial" panose="020B0604020202020204" pitchFamily="34" charset="0"/>
              <a:buChar char="•"/>
            </a:pPr>
            <a:r>
              <a:rPr lang="en-US" altLang="ko-KR" dirty="0" smtClean="0">
                <a:solidFill>
                  <a:schemeClr val="tx1">
                    <a:lumMod val="85000"/>
                    <a:lumOff val="15000"/>
                  </a:schemeClr>
                </a:solidFill>
                <a:latin typeface="Arial" pitchFamily="34" charset="0"/>
                <a:cs typeface="Arial" pitchFamily="34" charset="0"/>
                <a:sym typeface="+mn-ea"/>
              </a:rPr>
              <a:t>Makes uses of the smart phone alarming system to notify the patient to take their medicine, if the patient changes the phone mode to silent the patient cannot hear the alarm to remind him/her to take their medicine in the prescribed appropriate time</a:t>
            </a:r>
          </a:p>
          <a:p>
            <a:pPr marL="373380" indent="-373380" algn="l">
              <a:spcBef>
                <a:spcPct val="20000"/>
              </a:spcBef>
              <a:buClrTx/>
              <a:buSzTx/>
              <a:buFont typeface="Arial" panose="020B0604020202020204" pitchFamily="34" charset="0"/>
            </a:pPr>
            <a:endParaRPr lang="en-US" altLang="ko-KR" dirty="0" smtClean="0">
              <a:solidFill>
                <a:schemeClr val="tx1">
                  <a:lumMod val="85000"/>
                  <a:lumOff val="15000"/>
                </a:schemeClr>
              </a:solidFill>
              <a:latin typeface="Arial" pitchFamily="34" charset="0"/>
              <a:cs typeface="Arial" pitchFamily="34" charset="0"/>
            </a:endParaRPr>
          </a:p>
          <a:p>
            <a:pPr marL="373380" indent="-373380" algn="l">
              <a:spcBef>
                <a:spcPct val="20000"/>
              </a:spcBef>
              <a:buClrTx/>
              <a:buSzTx/>
              <a:buFont typeface="Arial" panose="020B0604020202020204" pitchFamily="34" charset="0"/>
              <a:buChar char="•"/>
            </a:pPr>
            <a:r>
              <a:rPr lang="en-US" altLang="ko-KR" dirty="0" smtClean="0">
                <a:solidFill>
                  <a:schemeClr val="tx1">
                    <a:lumMod val="85000"/>
                    <a:lumOff val="15000"/>
                  </a:schemeClr>
                </a:solidFill>
                <a:latin typeface="Arial" pitchFamily="34" charset="0"/>
                <a:cs typeface="Arial" pitchFamily="34" charset="0"/>
                <a:sym typeface="+mn-ea"/>
              </a:rPr>
              <a:t>Some essential services are missing</a:t>
            </a:r>
            <a:endParaRPr lang="en-US" altLang="ko-KR" dirty="0" smtClean="0">
              <a:solidFill>
                <a:schemeClr val="tx1">
                  <a:lumMod val="85000"/>
                  <a:lumOff val="15000"/>
                </a:schemeClr>
              </a:solidFill>
              <a:latin typeface="Arial" pitchFamily="34" charset="0"/>
              <a:cs typeface="Arial" pitchFamily="34" charset="0"/>
            </a:endParaRPr>
          </a:p>
          <a:p>
            <a:pPr marL="373380" marR="0" indent="-373380" algn="l" defTabSz="995680">
              <a:lnSpc>
                <a:spcPct val="100000"/>
              </a:lnSpc>
              <a:spcBef>
                <a:spcPct val="20000"/>
              </a:spcBef>
              <a:buClrTx/>
              <a:buSzTx/>
              <a:buFont typeface="Arial" panose="020B0604020202020204" pitchFamily="34" charset="0"/>
              <a:buNone/>
            </a:pPr>
            <a:endParaRPr lang="en-US" altLang="ko-KR" dirty="0" smtClean="0">
              <a:solidFill>
                <a:schemeClr val="tx1">
                  <a:lumMod val="85000"/>
                  <a:lumOff val="15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smtClean="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a:latin typeface="Times New Roman" panose="02020603050405020304" pitchFamily="18" charset="0"/>
                <a:ea typeface="Times New Roman" panose="02020603050405020304" pitchFamily="18" charset="0"/>
                <a:cs typeface="Times New Roman" panose="02020603050405020304" pitchFamily="18" charset="0"/>
                <a:sym typeface="+mn-ea"/>
              </a:rPr>
              <a:t>Future Work:</a:t>
            </a:r>
            <a:endParaRPr lang="ko-KR" altLang="en-US" dirty="0"/>
          </a:p>
        </p:txBody>
      </p:sp>
      <p:sp>
        <p:nvSpPr>
          <p:cNvPr id="37" name="내용 개체 틀 36"/>
          <p:cNvSpPr>
            <a:spLocks noGrp="1"/>
          </p:cNvSpPr>
          <p:nvPr>
            <p:ph idx="1"/>
          </p:nvPr>
        </p:nvSpPr>
        <p:spPr>
          <a:xfrm>
            <a:off x="775256" y="1394774"/>
            <a:ext cx="10971372" cy="4824535"/>
          </a:xfrm>
        </p:spPr>
        <p:txBody>
          <a:bodyPr>
            <a:normAutofit/>
          </a:bodyPr>
          <a:lstStyle/>
          <a:p>
            <a:pPr algn="l">
              <a:buClrTx/>
              <a:buSzTx/>
            </a:pPr>
            <a:r>
              <a:rPr i="0" dirty="0" smtClean="0">
                <a:latin typeface="Arial" pitchFamily="34" charset="0"/>
                <a:ea typeface="+mn-ea"/>
                <a:cs typeface="Arial" pitchFamily="34" charset="0"/>
                <a:sym typeface="+mn-ea"/>
              </a:rPr>
              <a:t>1.A </a:t>
            </a:r>
            <a:r>
              <a:rPr i="0" dirty="0">
                <a:latin typeface="Arial" pitchFamily="34" charset="0"/>
                <a:ea typeface="+mn-ea"/>
                <a:cs typeface="Arial" pitchFamily="34" charset="0"/>
                <a:sym typeface="+mn-ea"/>
              </a:rPr>
              <a:t>comment section in which users can comment after taking medicine</a:t>
            </a:r>
            <a:r>
              <a:rPr i="0" dirty="0" smtClean="0">
                <a:latin typeface="Arial" pitchFamily="34" charset="0"/>
                <a:ea typeface="+mn-ea"/>
                <a:cs typeface="Arial" pitchFamily="34" charset="0"/>
                <a:sym typeface="+mn-ea"/>
              </a:rPr>
              <a:t>.</a:t>
            </a:r>
          </a:p>
          <a:p>
            <a:pPr algn="l">
              <a:buClrTx/>
              <a:buSzTx/>
            </a:pPr>
            <a:endParaRPr i="0" dirty="0">
              <a:latin typeface="Arial" pitchFamily="34" charset="0"/>
              <a:ea typeface="+mn-ea"/>
              <a:cs typeface="Arial" pitchFamily="34" charset="0"/>
              <a:sym typeface="+mn-ea"/>
            </a:endParaRPr>
          </a:p>
          <a:p>
            <a:pPr algn="l">
              <a:buClrTx/>
              <a:buSzTx/>
            </a:pPr>
            <a:r>
              <a:rPr i="0" dirty="0">
                <a:latin typeface="Arial" pitchFamily="34" charset="0"/>
                <a:ea typeface="+mn-ea"/>
                <a:cs typeface="Arial" pitchFamily="34" charset="0"/>
                <a:sym typeface="+mn-ea"/>
              </a:rPr>
              <a:t>2</a:t>
            </a:r>
            <a:r>
              <a:rPr i="0" dirty="0" smtClean="0">
                <a:latin typeface="Arial" pitchFamily="34" charset="0"/>
                <a:ea typeface="+mn-ea"/>
                <a:cs typeface="Arial" pitchFamily="34" charset="0"/>
                <a:sym typeface="+mn-ea"/>
              </a:rPr>
              <a:t>.Sleep </a:t>
            </a:r>
            <a:r>
              <a:rPr i="0" dirty="0">
                <a:latin typeface="Arial" pitchFamily="34" charset="0"/>
                <a:ea typeface="+mn-ea"/>
                <a:cs typeface="Arial" pitchFamily="34" charset="0"/>
                <a:sym typeface="+mn-ea"/>
              </a:rPr>
              <a:t>time(a period where alarm don't ring, only show </a:t>
            </a:r>
            <a:r>
              <a:rPr i="0" dirty="0" smtClean="0">
                <a:latin typeface="Arial" pitchFamily="34" charset="0"/>
                <a:ea typeface="+mn-ea"/>
                <a:cs typeface="Arial" pitchFamily="34" charset="0"/>
                <a:sym typeface="+mn-ea"/>
              </a:rPr>
              <a:t>notification).</a:t>
            </a:r>
          </a:p>
          <a:p>
            <a:pPr algn="l">
              <a:buClrTx/>
              <a:buSzTx/>
            </a:pPr>
            <a:endParaRPr i="0" dirty="0">
              <a:latin typeface="Arial" pitchFamily="34" charset="0"/>
              <a:ea typeface="+mn-ea"/>
              <a:cs typeface="Arial" pitchFamily="34" charset="0"/>
              <a:sym typeface="+mn-ea"/>
            </a:endParaRPr>
          </a:p>
          <a:p>
            <a:pPr algn="l">
              <a:buClrTx/>
              <a:buSzTx/>
            </a:pPr>
            <a:r>
              <a:rPr i="0" dirty="0">
                <a:latin typeface="Arial" pitchFamily="34" charset="0"/>
                <a:ea typeface="+mn-ea"/>
                <a:cs typeface="Arial" pitchFamily="34" charset="0"/>
                <a:sym typeface="+mn-ea"/>
              </a:rPr>
              <a:t>3</a:t>
            </a:r>
            <a:r>
              <a:rPr i="0" dirty="0" smtClean="0">
                <a:latin typeface="Arial" pitchFamily="34" charset="0"/>
                <a:ea typeface="+mn-ea"/>
                <a:cs typeface="Arial" pitchFamily="34" charset="0"/>
                <a:sym typeface="+mn-ea"/>
              </a:rPr>
              <a:t>.Track </a:t>
            </a:r>
            <a:r>
              <a:rPr i="0" dirty="0">
                <a:latin typeface="Arial" pitchFamily="34" charset="0"/>
                <a:ea typeface="+mn-ea"/>
                <a:cs typeface="Arial" pitchFamily="34" charset="0"/>
                <a:sym typeface="+mn-ea"/>
              </a:rPr>
              <a:t>health measurments for various medical condition .</a:t>
            </a:r>
          </a:p>
          <a:p>
            <a:pPr algn="l">
              <a:buClrTx/>
              <a:buSzTx/>
            </a:pPr>
            <a:endParaRPr i="0" dirty="0">
              <a:latin typeface="Arial" pitchFamily="34" charset="0"/>
              <a:ea typeface="+mn-ea"/>
              <a:cs typeface="Arial" pitchFamily="34" charset="0"/>
              <a:sym typeface="+mn-ea"/>
            </a:endParaRPr>
          </a:p>
          <a:p>
            <a:pPr algn="l">
              <a:buClrTx/>
              <a:buSzTx/>
            </a:pPr>
            <a:r>
              <a:rPr i="0" dirty="0">
                <a:latin typeface="Arial" pitchFamily="34" charset="0"/>
                <a:ea typeface="+mn-ea"/>
                <a:cs typeface="Arial" pitchFamily="34" charset="0"/>
                <a:sym typeface="+mn-ea"/>
              </a:rPr>
              <a:t>4</a:t>
            </a:r>
            <a:r>
              <a:rPr i="0" dirty="0" smtClean="0">
                <a:latin typeface="Arial" pitchFamily="34" charset="0"/>
                <a:ea typeface="+mn-ea"/>
                <a:cs typeface="Arial" pitchFamily="34" charset="0"/>
                <a:sym typeface="+mn-ea"/>
              </a:rPr>
              <a:t>. </a:t>
            </a:r>
            <a:r>
              <a:rPr i="0" dirty="0">
                <a:latin typeface="Arial" pitchFamily="34" charset="0"/>
                <a:ea typeface="+mn-ea"/>
                <a:cs typeface="Arial" pitchFamily="34" charset="0"/>
                <a:sym typeface="+mn-ea"/>
              </a:rPr>
              <a:t>Track tablets,dose,measurment,activities as a comprehensive health journal.</a:t>
            </a:r>
          </a:p>
          <a:p>
            <a:pPr algn="l">
              <a:buClrTx/>
              <a:buSzTx/>
            </a:pPr>
            <a:endParaRPr i="0" dirty="0">
              <a:latin typeface="Arial" pitchFamily="34" charset="0"/>
              <a:ea typeface="+mn-ea"/>
              <a:cs typeface="Arial" pitchFamily="34" charset="0"/>
              <a:sym typeface="+mn-ea"/>
            </a:endParaRPr>
          </a:p>
          <a:p>
            <a:pPr algn="l">
              <a:buClrTx/>
              <a:buSzTx/>
            </a:pPr>
            <a:r>
              <a:rPr i="0" dirty="0" smtClean="0">
                <a:latin typeface="Arial" pitchFamily="34" charset="0"/>
                <a:ea typeface="+mn-ea"/>
                <a:cs typeface="Arial" pitchFamily="34" charset="0"/>
                <a:sym typeface="+mn-ea"/>
              </a:rPr>
              <a:t>5. </a:t>
            </a:r>
            <a:r>
              <a:rPr i="0" dirty="0">
                <a:latin typeface="Arial" pitchFamily="34" charset="0"/>
                <a:ea typeface="+mn-ea"/>
                <a:cs typeface="Arial" pitchFamily="34" charset="0"/>
                <a:sym typeface="+mn-ea"/>
              </a:rPr>
              <a:t>Sharing printable health journal with  doctor.</a:t>
            </a:r>
          </a:p>
          <a:p>
            <a:pPr algn="l">
              <a:buClrTx/>
              <a:buSzTx/>
            </a:pPr>
            <a:endParaRPr i="0" dirty="0">
              <a:latin typeface="Arial" pitchFamily="34" charset="0"/>
              <a:ea typeface="+mn-ea"/>
              <a:cs typeface="Arial" pitchFamily="34" charset="0"/>
              <a:sym typeface="+mn-ea"/>
            </a:endParaRPr>
          </a:p>
          <a:p>
            <a:pPr algn="l">
              <a:buClrTx/>
              <a:buSzTx/>
            </a:pPr>
            <a:r>
              <a:rPr i="0" dirty="0" smtClean="0">
                <a:latin typeface="Arial" pitchFamily="34" charset="0"/>
                <a:ea typeface="+mn-ea"/>
                <a:cs typeface="Arial" pitchFamily="34" charset="0"/>
                <a:sym typeface="+mn-ea"/>
              </a:rPr>
              <a:t>6.The </a:t>
            </a:r>
            <a:r>
              <a:rPr i="0" dirty="0">
                <a:latin typeface="Arial" pitchFamily="34" charset="0"/>
                <a:ea typeface="+mn-ea"/>
                <a:cs typeface="Arial" pitchFamily="34" charset="0"/>
                <a:sym typeface="+mn-ea"/>
              </a:rPr>
              <a:t>status of  madicine packet can also be known.</a:t>
            </a:r>
            <a:endParaRPr i="0" dirty="0">
              <a:latin typeface="Arial" pitchFamily="34" charset="0"/>
              <a:ea typeface="+mn-ea"/>
              <a:cs typeface="Arial" pitchFamily="34" charset="0"/>
            </a:endParaRPr>
          </a:p>
          <a:p>
            <a:pPr algn="l">
              <a:buClrTx/>
              <a:buSzTx/>
            </a:pPr>
            <a:r>
              <a:rPr i="0" dirty="0">
                <a:latin typeface="Arial" pitchFamily="34" charset="0"/>
                <a:ea typeface="+mn-ea"/>
                <a:cs typeface="Arial" pitchFamily="34" charset="0"/>
                <a:sym typeface="+mn-ea"/>
              </a:rPr>
              <a:t>.</a:t>
            </a:r>
            <a:endParaRPr i="0" dirty="0">
              <a:latin typeface="Arial" pitchFamily="34" charset="0"/>
              <a:ea typeface="+mn-ea"/>
              <a:cs typeface="Arial" pitchFamily="34" charset="0"/>
            </a:endParaRPr>
          </a:p>
          <a:p>
            <a:endParaRPr lang="en-US" dirty="0" smtClean="0"/>
          </a:p>
          <a:p>
            <a:pPr marL="342900" indent="-342900">
              <a:buAutoNum type="arabicPeriod"/>
            </a:pPr>
            <a:endParaRPr lang="en-US" dirty="0" smtClean="0"/>
          </a:p>
          <a:p>
            <a:pPr marL="342900" indent="-342900">
              <a:buAutoNum type="arabicPeriod"/>
            </a:pPr>
            <a:endParaRPr lang="en-US" dirty="0"/>
          </a:p>
          <a:p>
            <a:endParaRPr lang="ko-KR" altLang="en-US" dirty="0"/>
          </a:p>
          <a:p>
            <a:endParaRPr lang="ko-KR"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CONCLUSION</a:t>
            </a:r>
          </a:p>
        </p:txBody>
      </p:sp>
      <p:sp>
        <p:nvSpPr>
          <p:cNvPr id="6" name="내용 개체 틀 5"/>
          <p:cNvSpPr>
            <a:spLocks noGrp="1"/>
          </p:cNvSpPr>
          <p:nvPr>
            <p:ph idx="1"/>
          </p:nvPr>
        </p:nvSpPr>
        <p:spPr/>
        <p:txBody>
          <a:bodyPr/>
          <a:lstStyle/>
          <a:p>
            <a:r>
              <a:rPr lang="ko-KR" altLang="en-US" sz="2400" i="0" dirty="0">
                <a:latin typeface="+mn-ea"/>
                <a:ea typeface="+mn-ea"/>
              </a:rPr>
              <a:t>• </a:t>
            </a:r>
            <a:r>
              <a:rPr lang="ko-KR" altLang="en-US" i="0" dirty="0">
                <a:latin typeface="Arial" pitchFamily="34" charset="0"/>
                <a:ea typeface="+mn-ea"/>
                <a:cs typeface="Arial" pitchFamily="34" charset="0"/>
              </a:rPr>
              <a:t>The medicine reminder will be very helpful to many </a:t>
            </a:r>
            <a:r>
              <a:rPr lang="ko-KR" altLang="en-US" i="0" dirty="0" smtClean="0">
                <a:latin typeface="Arial" pitchFamily="34" charset="0"/>
                <a:ea typeface="+mn-ea"/>
                <a:cs typeface="Arial" pitchFamily="34" charset="0"/>
              </a:rPr>
              <a:t>patients</a:t>
            </a:r>
            <a:endParaRPr lang="en-US" altLang="ko-KR" i="0" dirty="0" smtClean="0">
              <a:latin typeface="Arial" pitchFamily="34" charset="0"/>
              <a:ea typeface="+mn-ea"/>
              <a:cs typeface="Arial" pitchFamily="34" charset="0"/>
            </a:endParaRPr>
          </a:p>
          <a:p>
            <a:endParaRPr lang="ko-KR" altLang="en-US" i="0" dirty="0">
              <a:latin typeface="Arial" pitchFamily="34" charset="0"/>
              <a:ea typeface="+mn-ea"/>
              <a:cs typeface="Arial" pitchFamily="34" charset="0"/>
            </a:endParaRPr>
          </a:p>
          <a:p>
            <a:r>
              <a:rPr lang="ko-KR" altLang="en-US" i="0" dirty="0">
                <a:latin typeface="Arial" pitchFamily="34" charset="0"/>
                <a:ea typeface="+mn-ea"/>
                <a:cs typeface="Arial" pitchFamily="34" charset="0"/>
              </a:rPr>
              <a:t>• It helps to take proper medicine at right </a:t>
            </a:r>
            <a:r>
              <a:rPr lang="ko-KR" altLang="en-US" i="0" dirty="0" smtClean="0">
                <a:latin typeface="Arial" pitchFamily="34" charset="0"/>
                <a:ea typeface="+mn-ea"/>
                <a:cs typeface="Arial" pitchFamily="34" charset="0"/>
              </a:rPr>
              <a:t>time</a:t>
            </a:r>
            <a:endParaRPr lang="en-US" altLang="ko-KR" i="0" dirty="0" smtClean="0">
              <a:latin typeface="Arial" pitchFamily="34" charset="0"/>
              <a:ea typeface="+mn-ea"/>
              <a:cs typeface="Arial" pitchFamily="34" charset="0"/>
            </a:endParaRPr>
          </a:p>
          <a:p>
            <a:endParaRPr lang="ko-KR" altLang="en-US" i="0" dirty="0">
              <a:latin typeface="Arial" pitchFamily="34" charset="0"/>
              <a:ea typeface="+mn-ea"/>
              <a:cs typeface="Arial" pitchFamily="34" charset="0"/>
            </a:endParaRPr>
          </a:p>
          <a:p>
            <a:r>
              <a:rPr lang="ko-KR" altLang="en-US" i="0" dirty="0">
                <a:latin typeface="Arial" pitchFamily="34" charset="0"/>
                <a:ea typeface="+mn-ea"/>
                <a:cs typeface="Arial" pitchFamily="34" charset="0"/>
              </a:rPr>
              <a:t>• </a:t>
            </a:r>
            <a:r>
              <a:rPr lang="en-US" altLang="ko-KR" i="0" dirty="0">
                <a:latin typeface="Arial" pitchFamily="34" charset="0"/>
                <a:ea typeface="+mn-ea"/>
                <a:cs typeface="Arial" pitchFamily="34" charset="0"/>
              </a:rPr>
              <a:t>No cost at all.</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smtClean="0"/>
              <a:t>THANK YOU</a:t>
            </a:r>
            <a:endParaRPr lang="ko-KR"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63550" y="374015"/>
            <a:ext cx="4479925" cy="768350"/>
          </a:xfrm>
          <a:prstGeom prst="rect">
            <a:avLst/>
          </a:prstGeom>
          <a:noFill/>
        </p:spPr>
        <p:txBody>
          <a:bodyPr wrap="square" rtlCol="0">
            <a:spAutoFit/>
          </a:bodyPr>
          <a:lstStyle/>
          <a:p>
            <a:pPr algn="ctr"/>
            <a:r>
              <a:rPr lang="en-US" altLang="ko-KR" sz="4400" b="1" dirty="0" smtClean="0">
                <a:solidFill>
                  <a:srgbClr val="296B83"/>
                </a:solidFill>
                <a:latin typeface="+mj-lt"/>
                <a:ea typeface="Malgun Gothic" panose="020B0503020000020004" pitchFamily="50" charset="-127"/>
              </a:rPr>
              <a:t>CONTENTS</a:t>
            </a:r>
            <a:endParaRPr lang="ko-KR" altLang="en-US" sz="4400" b="1" dirty="0">
              <a:solidFill>
                <a:srgbClr val="296B83"/>
              </a:solidFill>
              <a:latin typeface="+mj-lt"/>
              <a:ea typeface="Malgun Gothic" panose="020B0503020000020004" pitchFamily="50" charset="-127"/>
            </a:endParaRPr>
          </a:p>
        </p:txBody>
      </p:sp>
      <p:sp>
        <p:nvSpPr>
          <p:cNvPr id="19" name="Text Box 5"/>
          <p:cNvSpPr txBox="1">
            <a:spLocks noChangeArrowheads="1"/>
          </p:cNvSpPr>
          <p:nvPr/>
        </p:nvSpPr>
        <p:spPr bwMode="auto">
          <a:xfrm>
            <a:off x="4727054" y="0"/>
            <a:ext cx="5707267" cy="6917535"/>
          </a:xfrm>
          <a:prstGeom prst="rect">
            <a:avLst/>
          </a:prstGeom>
          <a:noFill/>
          <a:ln w="9525">
            <a:noFill/>
            <a:miter lim="800000"/>
          </a:ln>
        </p:spPr>
        <p:txBody>
          <a:bodyPr wrap="square">
            <a:spAutoFit/>
          </a:bodyPr>
          <a:lstStyle/>
          <a:p>
            <a:pPr>
              <a:lnSpc>
                <a:spcPct val="200000"/>
              </a:lnSpc>
              <a:defRPr/>
            </a:pPr>
            <a:r>
              <a:rPr lang="en-US" altLang="ko-KR" sz="1600" b="1" dirty="0" smtClean="0">
                <a:solidFill>
                  <a:schemeClr val="tx1">
                    <a:lumMod val="95000"/>
                    <a:lumOff val="5000"/>
                  </a:schemeClr>
                </a:solidFill>
                <a:latin typeface="+mj-lt"/>
              </a:rPr>
              <a:t>01  </a:t>
            </a:r>
            <a:r>
              <a:rPr lang="en-US" altLang="ko-KR" sz="1600" b="1" dirty="0" smtClean="0">
                <a:solidFill>
                  <a:schemeClr val="tx1">
                    <a:lumMod val="95000"/>
                    <a:lumOff val="5000"/>
                  </a:schemeClr>
                </a:solidFill>
                <a:latin typeface="+mj-lt"/>
              </a:rPr>
              <a:t>INTRODUCTION</a:t>
            </a:r>
          </a:p>
          <a:p>
            <a:pPr>
              <a:lnSpc>
                <a:spcPct val="200000"/>
              </a:lnSpc>
              <a:defRPr/>
            </a:pPr>
            <a:r>
              <a:rPr lang="en-US" altLang="ko-KR" sz="1600" b="1" dirty="0" smtClean="0">
                <a:solidFill>
                  <a:schemeClr val="tx1">
                    <a:lumMod val="95000"/>
                    <a:lumOff val="5000"/>
                  </a:schemeClr>
                </a:solidFill>
                <a:latin typeface="+mj-lt"/>
              </a:rPr>
              <a:t>02 </a:t>
            </a:r>
            <a:r>
              <a:rPr lang="en-US" altLang="ko-KR" sz="1600" b="1" dirty="0" smtClean="0">
                <a:solidFill>
                  <a:schemeClr val="tx1">
                    <a:lumMod val="95000"/>
                    <a:lumOff val="5000"/>
                  </a:schemeClr>
                </a:solidFill>
                <a:latin typeface="+mj-lt"/>
              </a:rPr>
              <a:t>PROBLEM DEFINITION</a:t>
            </a:r>
          </a:p>
          <a:p>
            <a:pPr>
              <a:lnSpc>
                <a:spcPct val="200000"/>
              </a:lnSpc>
              <a:defRPr/>
            </a:pPr>
            <a:r>
              <a:rPr lang="en-US" altLang="ko-KR" sz="1600" b="1" dirty="0" smtClean="0">
                <a:solidFill>
                  <a:schemeClr val="tx1">
                    <a:lumMod val="95000"/>
                    <a:lumOff val="5000"/>
                  </a:schemeClr>
                </a:solidFill>
                <a:latin typeface="+mj-lt"/>
              </a:rPr>
              <a:t>03 </a:t>
            </a:r>
            <a:r>
              <a:rPr lang="en-US" altLang="ko-KR" sz="1600" b="1" dirty="0" smtClean="0">
                <a:solidFill>
                  <a:schemeClr val="tx1">
                    <a:lumMod val="95000"/>
                    <a:lumOff val="5000"/>
                  </a:schemeClr>
                </a:solidFill>
                <a:latin typeface="+mj-lt"/>
                <a:sym typeface="+mn-ea"/>
              </a:rPr>
              <a:t>PROBLEM SOLUTIONS</a:t>
            </a:r>
            <a:endParaRPr lang="en-US" altLang="ko-KR" sz="1600" b="1" dirty="0" smtClean="0">
              <a:solidFill>
                <a:schemeClr val="tx1">
                  <a:lumMod val="95000"/>
                  <a:lumOff val="5000"/>
                </a:schemeClr>
              </a:solidFill>
              <a:latin typeface="+mj-lt"/>
            </a:endParaRPr>
          </a:p>
          <a:p>
            <a:pPr>
              <a:lnSpc>
                <a:spcPct val="200000"/>
              </a:lnSpc>
              <a:defRPr/>
            </a:pPr>
            <a:r>
              <a:rPr lang="en-US" altLang="ko-KR" sz="1600" b="1" dirty="0" smtClean="0">
                <a:solidFill>
                  <a:schemeClr val="tx1">
                    <a:lumMod val="95000"/>
                    <a:lumOff val="5000"/>
                  </a:schemeClr>
                </a:solidFill>
                <a:latin typeface="+mj-lt"/>
              </a:rPr>
              <a:t>04  </a:t>
            </a:r>
            <a:r>
              <a:rPr lang="en-US" altLang="ko-KR" sz="1600" b="1" dirty="0" smtClean="0">
                <a:solidFill>
                  <a:schemeClr val="tx1">
                    <a:lumMod val="95000"/>
                    <a:lumOff val="5000"/>
                  </a:schemeClr>
                </a:solidFill>
                <a:latin typeface="+mj-lt"/>
                <a:sym typeface="+mn-ea"/>
              </a:rPr>
              <a:t>Features You Can Enjoy</a:t>
            </a:r>
            <a:endParaRPr kumimoji="1" lang="en-US" altLang="ko-KR" sz="1600" b="1" dirty="0">
              <a:solidFill>
                <a:srgbClr val="296B83"/>
              </a:solidFill>
              <a:latin typeface="+mj-lt"/>
              <a:cs typeface="굴림" pitchFamily="50" charset="-127"/>
              <a:sym typeface="+mn-ea"/>
            </a:endParaRPr>
          </a:p>
          <a:p>
            <a:pPr>
              <a:lnSpc>
                <a:spcPct val="200000"/>
              </a:lnSpc>
              <a:defRPr/>
            </a:pPr>
            <a:r>
              <a:rPr lang="en-US" altLang="ko-KR" sz="1600" b="1" dirty="0" smtClean="0">
                <a:solidFill>
                  <a:schemeClr val="tx1">
                    <a:lumMod val="95000"/>
                    <a:lumOff val="5000"/>
                  </a:schemeClr>
                </a:solidFill>
                <a:latin typeface="+mj-lt"/>
                <a:sym typeface="+mn-ea"/>
              </a:rPr>
              <a:t>05 </a:t>
            </a:r>
            <a:r>
              <a:rPr lang="en-US" altLang="ko-KR" sz="1600" b="1" dirty="0" smtClean="0">
                <a:solidFill>
                  <a:schemeClr val="tx1">
                    <a:lumMod val="95000"/>
                    <a:lumOff val="5000"/>
                  </a:schemeClr>
                </a:solidFill>
                <a:latin typeface="+mj-lt"/>
                <a:sym typeface="+mn-ea"/>
              </a:rPr>
              <a:t>Benefits Of Using This </a:t>
            </a:r>
            <a:r>
              <a:rPr lang="en-US" altLang="ko-KR" sz="1600" b="1" dirty="0" smtClean="0">
                <a:solidFill>
                  <a:schemeClr val="tx1">
                    <a:lumMod val="95000"/>
                    <a:lumOff val="5000"/>
                  </a:schemeClr>
                </a:solidFill>
                <a:latin typeface="+mj-lt"/>
                <a:sym typeface="+mn-ea"/>
              </a:rPr>
              <a:t>App</a:t>
            </a:r>
          </a:p>
          <a:p>
            <a:pPr>
              <a:lnSpc>
                <a:spcPct val="200000"/>
              </a:lnSpc>
              <a:defRPr/>
            </a:pPr>
            <a:r>
              <a:rPr lang="en-US" sz="1600" b="1" dirty="0" smtClean="0">
                <a:solidFill>
                  <a:schemeClr val="tx1">
                    <a:lumMod val="95000"/>
                    <a:lumOff val="5000"/>
                  </a:schemeClr>
                </a:solidFill>
                <a:latin typeface="+mj-lt"/>
                <a:sym typeface="+mn-ea"/>
              </a:rPr>
              <a:t>06 </a:t>
            </a:r>
            <a:r>
              <a:rPr lang="en-US" sz="1600" b="1" dirty="0" smtClean="0"/>
              <a:t>DFD-0</a:t>
            </a:r>
          </a:p>
          <a:p>
            <a:pPr>
              <a:lnSpc>
                <a:spcPct val="200000"/>
              </a:lnSpc>
              <a:defRPr/>
            </a:pPr>
            <a:r>
              <a:rPr lang="en-US" sz="1600" b="1" dirty="0" smtClean="0">
                <a:sym typeface="+mn-ea"/>
              </a:rPr>
              <a:t>07 </a:t>
            </a:r>
            <a:r>
              <a:rPr lang="en-US" sz="1600" b="1" dirty="0" smtClean="0"/>
              <a:t>Entity Relationship Diagram</a:t>
            </a:r>
          </a:p>
          <a:p>
            <a:pPr>
              <a:lnSpc>
                <a:spcPct val="200000"/>
              </a:lnSpc>
              <a:defRPr/>
            </a:pPr>
            <a:r>
              <a:rPr lang="en-US" sz="1600" b="1" dirty="0" smtClean="0">
                <a:sym typeface="+mn-ea"/>
              </a:rPr>
              <a:t>08 </a:t>
            </a:r>
            <a:r>
              <a:rPr lang="en-US" sz="1600" b="1" dirty="0" smtClean="0"/>
              <a:t>Activity Diagram</a:t>
            </a:r>
          </a:p>
          <a:p>
            <a:pPr>
              <a:lnSpc>
                <a:spcPct val="200000"/>
              </a:lnSpc>
              <a:defRPr/>
            </a:pPr>
            <a:r>
              <a:rPr lang="en-US" sz="1600" b="1" dirty="0" smtClean="0">
                <a:sym typeface="+mn-ea"/>
              </a:rPr>
              <a:t>09 </a:t>
            </a:r>
            <a:r>
              <a:rPr lang="en-US" sz="1600" b="1" dirty="0" smtClean="0">
                <a:latin typeface="Times New Roman" panose="02020603050405020304" pitchFamily="18" charset="0"/>
                <a:ea typeface="Times New Roman" panose="02020603050405020304" pitchFamily="18" charset="0"/>
                <a:cs typeface="Times New Roman" panose="02020603050405020304" pitchFamily="18" charset="0"/>
                <a:sym typeface="+mn-ea"/>
              </a:rPr>
              <a:t>Tools/Tech we have used</a:t>
            </a:r>
          </a:p>
          <a:p>
            <a:pPr>
              <a:lnSpc>
                <a:spcPct val="200000"/>
              </a:lnSpc>
              <a:defRPr/>
            </a:pPr>
            <a:r>
              <a:rPr lang="en-US" sz="1600" b="1" dirty="0" smtClean="0">
                <a:latin typeface="Times New Roman" panose="02020603050405020304" pitchFamily="18" charset="0"/>
                <a:cs typeface="Times New Roman" panose="02020603050405020304" pitchFamily="18" charset="0"/>
                <a:sym typeface="+mn-ea"/>
              </a:rPr>
              <a:t>10 Testing</a:t>
            </a:r>
            <a:endParaRPr lang="en-US" sz="1600" b="1" dirty="0" smtClean="0">
              <a:sym typeface="+mn-ea"/>
            </a:endParaRPr>
          </a:p>
          <a:p>
            <a:pPr>
              <a:lnSpc>
                <a:spcPct val="200000"/>
              </a:lnSpc>
              <a:defRPr/>
            </a:pPr>
            <a:r>
              <a:rPr lang="en-US" altLang="ko-KR" sz="1600" b="1" dirty="0" smtClean="0">
                <a:solidFill>
                  <a:schemeClr val="tx1">
                    <a:lumMod val="95000"/>
                    <a:lumOff val="5000"/>
                  </a:schemeClr>
                </a:solidFill>
                <a:latin typeface="+mj-lt"/>
                <a:sym typeface="+mn-ea"/>
              </a:rPr>
              <a:t>07 </a:t>
            </a:r>
            <a:r>
              <a:rPr lang="en-US" altLang="ko-KR" sz="1600" b="1" dirty="0" smtClean="0">
                <a:solidFill>
                  <a:schemeClr val="tx1">
                    <a:lumMod val="95000"/>
                    <a:lumOff val="5000"/>
                  </a:schemeClr>
                </a:solidFill>
                <a:latin typeface="+mj-lt"/>
                <a:sym typeface="+mn-ea"/>
              </a:rPr>
              <a:t>Snapshots of Our App</a:t>
            </a:r>
            <a:endParaRPr lang="en-US" sz="1600" dirty="0">
              <a:latin typeface="Times New Roman" panose="02020603050405020304" pitchFamily="18" charset="0"/>
              <a:ea typeface="Times New Roman" panose="02020603050405020304" pitchFamily="18" charset="0"/>
              <a:cs typeface="Times New Roman" panose="02020603050405020304" pitchFamily="18" charset="0"/>
              <a:sym typeface="+mn-ea"/>
            </a:endParaRPr>
          </a:p>
          <a:p>
            <a:pPr>
              <a:lnSpc>
                <a:spcPct val="200000"/>
              </a:lnSpc>
              <a:defRPr/>
            </a:pPr>
            <a:r>
              <a:rPr lang="en-US" altLang="ko-KR" sz="1600" b="1" dirty="0" smtClean="0">
                <a:solidFill>
                  <a:schemeClr val="tx1">
                    <a:lumMod val="95000"/>
                    <a:lumOff val="5000"/>
                  </a:schemeClr>
                </a:solidFill>
                <a:latin typeface="+mj-lt"/>
                <a:sym typeface="+mn-ea"/>
              </a:rPr>
              <a:t>08 Limitation of Our </a:t>
            </a:r>
            <a:r>
              <a:rPr lang="en-US" altLang="ko-KR" sz="1600" b="1" dirty="0" smtClean="0">
                <a:solidFill>
                  <a:schemeClr val="tx1">
                    <a:lumMod val="95000"/>
                    <a:lumOff val="5000"/>
                  </a:schemeClr>
                </a:solidFill>
                <a:latin typeface="+mj-lt"/>
                <a:sym typeface="+mn-ea"/>
              </a:rPr>
              <a:t>Application</a:t>
            </a:r>
            <a:endParaRPr lang="en-US" sz="1600" dirty="0">
              <a:latin typeface="Times New Roman" panose="02020603050405020304" pitchFamily="18" charset="0"/>
              <a:ea typeface="Times New Roman" panose="02020603050405020304" pitchFamily="18" charset="0"/>
              <a:cs typeface="Times New Roman" panose="02020603050405020304" pitchFamily="18" charset="0"/>
              <a:sym typeface="+mn-ea"/>
            </a:endParaRPr>
          </a:p>
          <a:p>
            <a:pPr>
              <a:lnSpc>
                <a:spcPct val="200000"/>
              </a:lnSpc>
              <a:defRPr/>
            </a:pPr>
            <a:r>
              <a:rPr lang="en-US" altLang="ko-KR" sz="1600" b="1" dirty="0" smtClean="0">
                <a:solidFill>
                  <a:schemeClr val="tx1">
                    <a:lumMod val="95000"/>
                    <a:lumOff val="5000"/>
                  </a:schemeClr>
                </a:solidFill>
                <a:latin typeface="+mj-lt"/>
                <a:sym typeface="+mn-ea"/>
              </a:rPr>
              <a:t>09 Future Work</a:t>
            </a:r>
          </a:p>
          <a:p>
            <a:pPr>
              <a:lnSpc>
                <a:spcPct val="200000"/>
              </a:lnSpc>
              <a:defRPr/>
            </a:pPr>
            <a:r>
              <a:rPr lang="en-US" altLang="ko-KR" sz="1600" b="1" dirty="0" smtClean="0">
                <a:solidFill>
                  <a:schemeClr val="tx1">
                    <a:lumMod val="95000"/>
                    <a:lumOff val="5000"/>
                  </a:schemeClr>
                </a:solidFill>
                <a:latin typeface="+mj-lt"/>
              </a:rPr>
              <a:t>06 CONCLUSION</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3134" y="1072925"/>
            <a:ext cx="1462919" cy="1450728"/>
          </a:xfrm>
          <a:prstGeom prst="rect">
            <a:avLst/>
          </a:prstGeom>
          <a:ln w="9525">
            <a:noFill/>
          </a:ln>
        </p:spPr>
      </p:pic>
      <p:cxnSp>
        <p:nvCxnSpPr>
          <p:cNvPr id="4" name="직선 연결선 3"/>
          <p:cNvCxnSpPr/>
          <p:nvPr/>
        </p:nvCxnSpPr>
        <p:spPr>
          <a:xfrm>
            <a:off x="1318032" y="1142286"/>
            <a:ext cx="2952328" cy="0"/>
          </a:xfrm>
          <a:prstGeom prst="line">
            <a:avLst/>
          </a:prstGeom>
          <a:ln w="19050">
            <a:solidFill>
              <a:srgbClr val="296B83"/>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p>
        </p:txBody>
      </p:sp>
      <p:sp>
        <p:nvSpPr>
          <p:cNvPr id="37" name="내용 개체 틀 36"/>
          <p:cNvSpPr>
            <a:spLocks noGrp="1"/>
          </p:cNvSpPr>
          <p:nvPr>
            <p:ph idx="1"/>
          </p:nvPr>
        </p:nvSpPr>
        <p:spPr>
          <a:xfrm>
            <a:off x="317500" y="1485265"/>
            <a:ext cx="11263630" cy="4824730"/>
          </a:xfrm>
        </p:spPr>
        <p:txBody>
          <a:bodyPr>
            <a:normAutofit/>
          </a:bodyPr>
          <a:lstStyle/>
          <a:p>
            <a:pPr marL="0" indent="0" algn="just">
              <a:lnSpc>
                <a:spcPct val="100000"/>
              </a:lnSpc>
              <a:buFont typeface="Arial" panose="020B0604020202020204" pitchFamily="34" charset="0"/>
            </a:pPr>
            <a:r>
              <a:rPr sz="2400" i="0" dirty="0">
                <a:sym typeface="+mn-ea"/>
              </a:rPr>
              <a:t>• </a:t>
            </a:r>
            <a:r>
              <a:rPr i="0" dirty="0">
                <a:latin typeface="+mn-ea"/>
                <a:ea typeface="+mn-ea"/>
                <a:sym typeface="+mn-ea"/>
              </a:rPr>
              <a:t>Majority of patients forget to take medicine as it is prescribed.</a:t>
            </a:r>
            <a:endParaRPr lang="ko-KR" altLang="en-US" i="0" dirty="0">
              <a:latin typeface="+mn-ea"/>
              <a:ea typeface="+mn-ea"/>
            </a:endParaRPr>
          </a:p>
          <a:p>
            <a:pPr marL="0" indent="0" algn="just">
              <a:lnSpc>
                <a:spcPct val="100000"/>
              </a:lnSpc>
              <a:buFont typeface="Arial" panose="020B0604020202020204" pitchFamily="34" charset="0"/>
            </a:pPr>
            <a:endParaRPr lang="ko-KR" altLang="en-US" i="0" dirty="0">
              <a:latin typeface="+mn-ea"/>
              <a:ea typeface="+mn-ea"/>
              <a:cs typeface="+mn-lt"/>
            </a:endParaRPr>
          </a:p>
          <a:p>
            <a:pPr marL="0" indent="0" algn="just">
              <a:lnSpc>
                <a:spcPct val="100000"/>
              </a:lnSpc>
              <a:buFont typeface="Arial" panose="020B0604020202020204" pitchFamily="34" charset="0"/>
            </a:pPr>
            <a:r>
              <a:rPr i="0" dirty="0">
                <a:latin typeface="+mn-ea"/>
                <a:ea typeface="+mn-ea"/>
                <a:cs typeface="+mn-lt"/>
                <a:sym typeface="+mn-ea"/>
              </a:rPr>
              <a:t>• Also forgets which medicine He/ She have to take at required time.</a:t>
            </a:r>
            <a:endParaRPr lang="ko-KR" altLang="en-US" i="0" dirty="0">
              <a:latin typeface="+mn-ea"/>
              <a:ea typeface="+mn-ea"/>
              <a:cs typeface="+mn-lt"/>
            </a:endParaRPr>
          </a:p>
          <a:p>
            <a:pPr marL="342900" indent="-342900" algn="l">
              <a:lnSpc>
                <a:spcPct val="100000"/>
              </a:lnSpc>
              <a:buClrTx/>
              <a:buSzTx/>
              <a:buFont typeface="Arial" panose="020B0604020202020204" pitchFamily="34" charset="0"/>
            </a:pPr>
            <a:endParaRPr lang="en-US" altLang="ko-KR" i="0" dirty="0">
              <a:latin typeface="+mn-lt"/>
              <a:ea typeface="+mn-ea"/>
              <a:cs typeface="+mn-lt"/>
            </a:endParaRPr>
          </a:p>
          <a:p>
            <a:pPr marL="0" algn="just">
              <a:lnSpc>
                <a:spcPct val="100000"/>
              </a:lnSpc>
              <a:buClrTx/>
              <a:buSzTx/>
              <a:buFont typeface="Arial" panose="020B0604020202020204" pitchFamily="34" charset="0"/>
            </a:pPr>
            <a:r>
              <a:rPr lang="ko-KR" altLang="en-US" i="0" dirty="0">
                <a:latin typeface="+mn-lt"/>
                <a:ea typeface="+mn-ea"/>
                <a:cs typeface="+mn-lt"/>
              </a:rPr>
              <a:t>• </a:t>
            </a:r>
            <a:r>
              <a:rPr lang="ko-KR" altLang="en-US" i="0" dirty="0">
                <a:latin typeface="+mn-ea"/>
                <a:ea typeface="+mn-ea"/>
                <a:cs typeface="+mn-lt"/>
              </a:rPr>
              <a:t>To overcome this, we have tried to design the </a:t>
            </a:r>
            <a:r>
              <a:rPr lang="ko-KR" altLang="en-US" b="1" i="0" dirty="0">
                <a:latin typeface="+mn-ea"/>
                <a:ea typeface="+mn-ea"/>
                <a:cs typeface="+mn-lt"/>
              </a:rPr>
              <a:t>MEDICINE </a:t>
            </a:r>
            <a:r>
              <a:rPr b="1" i="0" dirty="0" smtClean="0">
                <a:latin typeface="+mn-ea"/>
                <a:ea typeface="+mn-ea"/>
                <a:cs typeface="+mn-lt"/>
              </a:rPr>
              <a:t>TIME.</a:t>
            </a:r>
            <a:endParaRPr i="0" dirty="0">
              <a:latin typeface="+mn-ea"/>
              <a:ea typeface="+mn-ea"/>
              <a:cs typeface="+mn-lt"/>
            </a:endParaRPr>
          </a:p>
          <a:p>
            <a:pPr marL="0" indent="0" algn="just">
              <a:lnSpc>
                <a:spcPct val="100000"/>
              </a:lnSpc>
              <a:buFont typeface="Arial" panose="020B0604020202020204" pitchFamily="34" charset="0"/>
            </a:pPr>
            <a:r>
              <a:rPr lang="en-US" altLang="ko-KR" sz="2400" i="0" dirty="0">
                <a:latin typeface="+mn-ea"/>
                <a:ea typeface="+mn-ea"/>
                <a:cs typeface="+mn-lt"/>
              </a:rPr>
              <a: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PROBLEM DEFINITION</a:t>
            </a:r>
          </a:p>
        </p:txBody>
      </p:sp>
      <p:sp>
        <p:nvSpPr>
          <p:cNvPr id="37" name="내용 개체 틀 36"/>
          <p:cNvSpPr>
            <a:spLocks noGrp="1"/>
          </p:cNvSpPr>
          <p:nvPr>
            <p:ph idx="1"/>
          </p:nvPr>
        </p:nvSpPr>
        <p:spPr>
          <a:xfrm>
            <a:off x="0" y="1485265"/>
            <a:ext cx="12189460" cy="4824730"/>
          </a:xfrm>
        </p:spPr>
        <p:txBody>
          <a:bodyPr>
            <a:normAutofit/>
          </a:bodyPr>
          <a:lstStyle/>
          <a:p>
            <a:pPr marL="342900" indent="-342900" algn="l">
              <a:lnSpc>
                <a:spcPct val="100000"/>
              </a:lnSpc>
              <a:buClrTx/>
              <a:buSzTx/>
              <a:buFont typeface="Arial" panose="020B0604020202020204" pitchFamily="34" charset="0"/>
              <a:buChar char="•"/>
            </a:pPr>
            <a:r>
              <a:rPr i="0" dirty="0">
                <a:latin typeface="+mn-lt"/>
                <a:ea typeface="+mn-ea"/>
                <a:cs typeface="+mn-lt"/>
                <a:sym typeface="+mn-ea"/>
              </a:rPr>
              <a:t>Medicine adherence is a very serious problem because it may affect the  total well-bein</a:t>
            </a:r>
            <a:r>
              <a:rPr lang="en-US" altLang="ko-KR" i="0" dirty="0">
                <a:latin typeface="+mn-lt"/>
                <a:ea typeface="+mn-ea"/>
                <a:cs typeface="+mn-lt"/>
                <a:sym typeface="+mn-ea"/>
              </a:rPr>
              <a:t>g </a:t>
            </a:r>
            <a:r>
              <a:rPr i="0" dirty="0">
                <a:latin typeface="+mn-lt"/>
                <a:ea typeface="+mn-ea"/>
                <a:cs typeface="+mn-lt"/>
                <a:sym typeface="+mn-ea"/>
              </a:rPr>
              <a:t>of the patient, delaying the curing time and also raising the total medical cost of the patien</a:t>
            </a:r>
            <a:r>
              <a:rPr lang="en-US" altLang="ko-KR" i="0" dirty="0">
                <a:latin typeface="+mn-lt"/>
                <a:ea typeface="+mn-ea"/>
                <a:cs typeface="+mn-lt"/>
                <a:sym typeface="+mn-ea"/>
              </a:rPr>
              <a:t>t.</a:t>
            </a:r>
            <a:endParaRPr lang="en-US" altLang="ko-KR" i="0" dirty="0">
              <a:latin typeface="+mn-lt"/>
              <a:ea typeface="+mn-ea"/>
              <a:cs typeface="+mn-lt"/>
            </a:endParaRPr>
          </a:p>
          <a:p>
            <a:pPr marL="0" indent="0" algn="l">
              <a:lnSpc>
                <a:spcPct val="100000"/>
              </a:lnSpc>
              <a:buClrTx/>
              <a:buSzTx/>
              <a:buFont typeface="Arial" panose="020B0604020202020204" pitchFamily="34" charset="0"/>
            </a:pPr>
            <a:endParaRPr lang="ko-KR" altLang="en-US" i="0" dirty="0">
              <a:latin typeface="+mn-lt"/>
              <a:ea typeface="+mn-ea"/>
              <a:cs typeface="+mn-lt"/>
            </a:endParaRPr>
          </a:p>
          <a:p>
            <a:pPr marL="342900" indent="-342900" algn="l">
              <a:lnSpc>
                <a:spcPct val="100000"/>
              </a:lnSpc>
              <a:buFont typeface="Arial" panose="020B0604020202020204" pitchFamily="34" charset="0"/>
              <a:buChar char="•"/>
            </a:pPr>
            <a:r>
              <a:rPr lang="en-US" altLang="ko-KR" i="0" dirty="0">
                <a:latin typeface="+mn-lt"/>
                <a:ea typeface="+mn-ea"/>
                <a:cs typeface="+mn-lt"/>
                <a:sym typeface="+mn-ea"/>
              </a:rPr>
              <a:t>People of different ages still forget to take their prescribed medicines or pills in due time and  proportion .</a:t>
            </a:r>
            <a:endParaRPr lang="ko-KR" altLang="en-US" i="0" dirty="0">
              <a:latin typeface="+mn-lt"/>
              <a:cs typeface="+mn-lt"/>
            </a:endParaRPr>
          </a:p>
          <a:p>
            <a:pPr marL="0" indent="0" algn="l">
              <a:lnSpc>
                <a:spcPct val="100000"/>
              </a:lnSpc>
              <a:buFont typeface="Arial" panose="020B0604020202020204" pitchFamily="34" charset="0"/>
            </a:pPr>
            <a:endParaRPr lang="ko-KR" altLang="en-US" i="0" dirty="0">
              <a:latin typeface="+mn-lt"/>
              <a:ea typeface="+mn-ea"/>
              <a:cs typeface="+mn-lt"/>
            </a:endParaRPr>
          </a:p>
          <a:p>
            <a:pPr marL="342900" indent="-342900" algn="l">
              <a:lnSpc>
                <a:spcPct val="100000"/>
              </a:lnSpc>
              <a:buClrTx/>
              <a:buSzTx/>
              <a:buFont typeface="Arial" panose="020B0604020202020204" pitchFamily="34" charset="0"/>
              <a:buChar char="•"/>
            </a:pPr>
            <a:r>
              <a:rPr lang="en-US" altLang="ko-KR" i="0" dirty="0">
                <a:latin typeface="+mn-lt"/>
                <a:ea typeface="+mn-ea"/>
                <a:cs typeface="+mn-lt"/>
                <a:sym typeface="+mn-ea"/>
              </a:rPr>
              <a:t> Reasons for forgetting are -busy schedules,old age, cognitive disorders, bad working conditions, Alzheimer disease, loss of memory, dementia, people with emotional problems, stress, anxiety, depression etc. </a:t>
            </a:r>
            <a:endParaRPr lang="ko-KR" altLang="en-US" i="0" dirty="0">
              <a:latin typeface="+mn-ea"/>
              <a:ea typeface="+mn-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PROBLEM SOLUTIONS</a:t>
            </a:r>
          </a:p>
        </p:txBody>
      </p:sp>
      <p:sp>
        <p:nvSpPr>
          <p:cNvPr id="37" name="내용 개체 틀 36"/>
          <p:cNvSpPr>
            <a:spLocks noGrp="1"/>
          </p:cNvSpPr>
          <p:nvPr>
            <p:ph idx="1"/>
          </p:nvPr>
        </p:nvSpPr>
        <p:spPr>
          <a:xfrm>
            <a:off x="609600" y="1485265"/>
            <a:ext cx="10835640" cy="4824730"/>
          </a:xfrm>
        </p:spPr>
        <p:txBody>
          <a:bodyPr>
            <a:normAutofit/>
          </a:bodyPr>
          <a:lstStyle/>
          <a:p>
            <a:pPr marL="342900" indent="-342900" algn="just">
              <a:lnSpc>
                <a:spcPct val="100000"/>
              </a:lnSpc>
              <a:buClrTx/>
              <a:buSzPct val="135000"/>
              <a:buFont typeface="Arial" panose="020B0604020202020204" pitchFamily="34" charset="0"/>
              <a:buChar char="•"/>
            </a:pPr>
            <a:r>
              <a:rPr lang="en-US" i="0" dirty="0">
                <a:latin typeface="Arial" pitchFamily="34" charset="0"/>
                <a:cs typeface="Arial" pitchFamily="34" charset="0"/>
              </a:rPr>
              <a:t>Medicine</a:t>
            </a:r>
            <a:r>
              <a:rPr lang="en-US" altLang="en-US" i="0" dirty="0">
                <a:latin typeface="Arial" pitchFamily="34" charset="0"/>
                <a:cs typeface="Arial" pitchFamily="34" charset="0"/>
              </a:rPr>
              <a:t> Time App is an amazing application that can help </a:t>
            </a:r>
            <a:r>
              <a:rPr lang="en-US" i="0" dirty="0">
                <a:latin typeface="Arial" pitchFamily="34" charset="0"/>
                <a:cs typeface="Arial" pitchFamily="34" charset="0"/>
              </a:rPr>
              <a:t>to </a:t>
            </a:r>
            <a:r>
              <a:rPr lang="en-US" altLang="en-US" i="0" dirty="0">
                <a:latin typeface="Arial" pitchFamily="34" charset="0"/>
                <a:cs typeface="Arial" pitchFamily="34" charset="0"/>
              </a:rPr>
              <a:t>manage intakes of medicin</a:t>
            </a:r>
            <a:r>
              <a:rPr lang="en-US" i="0" dirty="0">
                <a:latin typeface="Arial" pitchFamily="34" charset="0"/>
                <a:cs typeface="Arial" pitchFamily="34" charset="0"/>
              </a:rPr>
              <a:t>es </a:t>
            </a:r>
            <a:r>
              <a:rPr lang="en-US" altLang="en-US" i="0" dirty="0">
                <a:latin typeface="Arial" pitchFamily="34" charset="0"/>
                <a:cs typeface="Arial" pitchFamily="34" charset="0"/>
              </a:rPr>
              <a:t>and supplements on a regular basis.</a:t>
            </a:r>
            <a:endParaRPr lang="en-US" i="0" dirty="0" smtClean="0">
              <a:latin typeface="Arial" pitchFamily="34" charset="0"/>
              <a:cs typeface="Arial" pitchFamily="34" charset="0"/>
            </a:endParaRPr>
          </a:p>
          <a:p>
            <a:pPr algn="just">
              <a:lnSpc>
                <a:spcPct val="100000"/>
              </a:lnSpc>
            </a:pPr>
            <a:endParaRPr lang="ko-KR" altLang="en-US" i="0" dirty="0">
              <a:latin typeface="Arial" pitchFamily="34" charset="0"/>
              <a:ea typeface="+mn-ea"/>
              <a:cs typeface="Arial" pitchFamily="34" charset="0"/>
            </a:endParaRPr>
          </a:p>
          <a:p>
            <a:pPr marL="342900" indent="-342900" algn="just">
              <a:lnSpc>
                <a:spcPct val="100000"/>
              </a:lnSpc>
              <a:buSzPct val="135000"/>
              <a:buFont typeface="Arial" panose="020B0604020202020204" pitchFamily="34" charset="0"/>
              <a:buChar char="•"/>
            </a:pPr>
            <a:r>
              <a:rPr lang="en-US" altLang="en-US" i="0" dirty="0" smtClean="0">
                <a:latin typeface="Arial" pitchFamily="34" charset="0"/>
                <a:cs typeface="Arial" pitchFamily="34" charset="0"/>
              </a:rPr>
              <a:t>Medicine-Time </a:t>
            </a:r>
            <a:r>
              <a:rPr lang="en-US" altLang="en-US" i="0" dirty="0">
                <a:latin typeface="Arial" pitchFamily="34" charset="0"/>
                <a:cs typeface="Arial" pitchFamily="34" charset="0"/>
              </a:rPr>
              <a:t>provides a one-month history through which the doctor or anyone can check at any time whether the patient has taken the medicine at the right time.</a:t>
            </a:r>
            <a:endParaRPr lang="ko-KR" altLang="en-US" i="0" dirty="0">
              <a:latin typeface="Arial" pitchFamily="34" charset="0"/>
              <a:ea typeface="+mn-ea"/>
              <a:cs typeface="Arial" pitchFamily="34" charset="0"/>
            </a:endParaRPr>
          </a:p>
          <a:p>
            <a:pPr algn="just">
              <a:lnSpc>
                <a:spcPct val="100000"/>
              </a:lnSpc>
            </a:pPr>
            <a:r>
              <a:rPr lang="ko-KR" altLang="en-US" i="0" dirty="0">
                <a:latin typeface="Arial" pitchFamily="34" charset="0"/>
                <a:cs typeface="Arial" pitchFamily="34" charset="0"/>
              </a:rPr>
              <a:t>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marR="0" indent="-228600" defTabSz="914400" fontAlgn="base">
              <a:lnSpc>
                <a:spcPct val="200000"/>
              </a:lnSpc>
              <a:spcBef>
                <a:spcPct val="0"/>
              </a:spcBef>
              <a:spcAft>
                <a:spcPct val="0"/>
              </a:spcAft>
              <a:buClrTx/>
              <a:buSzTx/>
              <a:buFont typeface="+mj-lt"/>
              <a:buAutoNum type="arabicPeriod"/>
            </a:pPr>
            <a:r>
              <a:rPr kumimoji="1" lang="en-US" altLang="ko-KR" sz="2400" dirty="0">
                <a:solidFill>
                  <a:schemeClr val="tx1"/>
                </a:solidFill>
                <a:latin typeface="Arial" pitchFamily="34" charset="0"/>
                <a:cs typeface="Arial" pitchFamily="34" charset="0"/>
              </a:rPr>
              <a:t>You can create a medicine schedule</a:t>
            </a:r>
          </a:p>
          <a:p>
            <a:pPr marR="0" indent="-228600" defTabSz="914400" fontAlgn="base">
              <a:lnSpc>
                <a:spcPct val="200000"/>
              </a:lnSpc>
              <a:spcBef>
                <a:spcPct val="0"/>
              </a:spcBef>
              <a:spcAft>
                <a:spcPct val="0"/>
              </a:spcAft>
              <a:buClrTx/>
              <a:buSzTx/>
              <a:buFont typeface="+mj-lt"/>
              <a:buAutoNum type="arabicPeriod"/>
            </a:pPr>
            <a:r>
              <a:rPr kumimoji="1" lang="en-US" altLang="ko-KR" sz="2400" dirty="0">
                <a:solidFill>
                  <a:schemeClr val="tx1"/>
                </a:solidFill>
                <a:latin typeface="Arial" pitchFamily="34" charset="0"/>
                <a:cs typeface="Arial" pitchFamily="34" charset="0"/>
              </a:rPr>
              <a:t>Can make a reminder list</a:t>
            </a:r>
          </a:p>
          <a:p>
            <a:pPr marR="0" indent="-228600" defTabSz="914400" fontAlgn="base">
              <a:lnSpc>
                <a:spcPct val="200000"/>
              </a:lnSpc>
              <a:spcBef>
                <a:spcPct val="0"/>
              </a:spcBef>
              <a:spcAft>
                <a:spcPct val="0"/>
              </a:spcAft>
              <a:buClrTx/>
              <a:buSzTx/>
              <a:buFont typeface="+mj-lt"/>
              <a:buAutoNum type="arabicPeriod"/>
            </a:pPr>
            <a:r>
              <a:rPr kumimoji="1" lang="en-US" altLang="ko-KR" sz="2400" dirty="0">
                <a:solidFill>
                  <a:schemeClr val="tx1"/>
                </a:solidFill>
                <a:latin typeface="Arial" pitchFamily="34" charset="0"/>
                <a:cs typeface="Arial" pitchFamily="34" charset="0"/>
              </a:rPr>
              <a:t>Reminds you to take medicine at the right time</a:t>
            </a:r>
          </a:p>
          <a:p>
            <a:pPr marR="0" indent="-228600" defTabSz="914400" fontAlgn="base">
              <a:lnSpc>
                <a:spcPct val="200000"/>
              </a:lnSpc>
              <a:spcBef>
                <a:spcPct val="0"/>
              </a:spcBef>
              <a:spcAft>
                <a:spcPct val="0"/>
              </a:spcAft>
              <a:buClrTx/>
              <a:buSzTx/>
              <a:buFont typeface="+mj-lt"/>
              <a:buAutoNum type="arabicPeriod"/>
            </a:pPr>
            <a:r>
              <a:rPr kumimoji="1" lang="en-US" altLang="ko-KR" sz="2400" dirty="0">
                <a:solidFill>
                  <a:schemeClr val="tx1"/>
                </a:solidFill>
                <a:latin typeface="Arial" pitchFamily="34" charset="0"/>
                <a:cs typeface="Arial" pitchFamily="34" charset="0"/>
              </a:rPr>
              <a:t> Soothing notification sound</a:t>
            </a:r>
          </a:p>
          <a:p>
            <a:pPr marR="0" indent="-228600" defTabSz="914400" fontAlgn="base">
              <a:lnSpc>
                <a:spcPct val="200000"/>
              </a:lnSpc>
              <a:spcBef>
                <a:spcPct val="0"/>
              </a:spcBef>
              <a:spcAft>
                <a:spcPct val="0"/>
              </a:spcAft>
              <a:buClrTx/>
              <a:buSzTx/>
              <a:buFont typeface="+mj-lt"/>
              <a:buAutoNum type="arabicPeriod"/>
            </a:pPr>
            <a:r>
              <a:rPr kumimoji="1" lang="en-US" altLang="ko-KR" sz="2400" dirty="0">
                <a:latin typeface="Arial" pitchFamily="34" charset="0"/>
                <a:cs typeface="Arial" pitchFamily="34" charset="0"/>
              </a:rPr>
              <a:t>Show a history of reminders of 1 month</a:t>
            </a:r>
            <a:endParaRPr kumimoji="1" lang="en-US" altLang="ko-KR" sz="2400" dirty="0">
              <a:solidFill>
                <a:schemeClr val="tx1"/>
              </a:solidFill>
              <a:latin typeface="Arial" pitchFamily="34" charset="0"/>
              <a:cs typeface="Arial" pitchFamily="34" charset="0"/>
            </a:endParaRPr>
          </a:p>
          <a:p>
            <a:pPr marR="0" indent="-228600" defTabSz="914400" fontAlgn="base">
              <a:lnSpc>
                <a:spcPct val="200000"/>
              </a:lnSpc>
              <a:spcBef>
                <a:spcPct val="0"/>
              </a:spcBef>
              <a:spcAft>
                <a:spcPct val="0"/>
              </a:spcAft>
              <a:buClrTx/>
              <a:buSzTx/>
              <a:buFont typeface="+mj-lt"/>
              <a:buAutoNum type="arabicPeriod"/>
            </a:pPr>
            <a:r>
              <a:rPr kumimoji="1" lang="en-US" altLang="ko-KR" sz="2400" dirty="0">
                <a:solidFill>
                  <a:schemeClr val="tx1"/>
                </a:solidFill>
                <a:latin typeface="Arial" pitchFamily="34" charset="0"/>
                <a:cs typeface="Arial" pitchFamily="34" charset="0"/>
              </a:rPr>
              <a:t>You can see the existing reminder list</a:t>
            </a:r>
          </a:p>
          <a:p>
            <a:pPr marR="0" indent="-228600" defTabSz="914400" fontAlgn="base">
              <a:lnSpc>
                <a:spcPct val="200000"/>
              </a:lnSpc>
              <a:spcBef>
                <a:spcPct val="0"/>
              </a:spcBef>
              <a:spcAft>
                <a:spcPct val="0"/>
              </a:spcAft>
              <a:buClrTx/>
              <a:buSzTx/>
              <a:buFont typeface="+mj-lt"/>
              <a:buAutoNum type="arabicPeriod"/>
            </a:pPr>
            <a:r>
              <a:rPr kumimoji="1" lang="en-US" altLang="ko-KR" sz="2400" dirty="0">
                <a:solidFill>
                  <a:schemeClr val="tx1"/>
                </a:solidFill>
                <a:latin typeface="Arial" pitchFamily="34" charset="0"/>
                <a:cs typeface="Arial" pitchFamily="34" charset="0"/>
              </a:rPr>
              <a:t>You can keep and delete medicine from list.</a:t>
            </a:r>
          </a:p>
          <a:p>
            <a:pPr marR="0" indent="-228600" defTabSz="914400" fontAlgn="base">
              <a:lnSpc>
                <a:spcPct val="200000"/>
              </a:lnSpc>
              <a:spcBef>
                <a:spcPct val="0"/>
              </a:spcBef>
              <a:spcAft>
                <a:spcPct val="0"/>
              </a:spcAft>
              <a:buClrTx/>
              <a:buSzTx/>
              <a:buFont typeface="+mj-lt"/>
              <a:buAutoNum type="arabicPeriod"/>
            </a:pPr>
            <a:r>
              <a:rPr kumimoji="1" lang="en-US" altLang="ko-KR" sz="2400" dirty="0">
                <a:solidFill>
                  <a:schemeClr val="tx1"/>
                </a:solidFill>
                <a:latin typeface="Arial" pitchFamily="34" charset="0"/>
                <a:cs typeface="Arial" pitchFamily="34" charset="0"/>
              </a:rPr>
              <a:t>Simple Configuration</a:t>
            </a:r>
          </a:p>
          <a:p>
            <a:pPr marR="0" indent="-228600" defTabSz="914400" fontAlgn="base">
              <a:lnSpc>
                <a:spcPct val="200000"/>
              </a:lnSpc>
              <a:spcBef>
                <a:spcPct val="0"/>
              </a:spcBef>
              <a:spcAft>
                <a:spcPct val="0"/>
              </a:spcAft>
              <a:buClrTx/>
              <a:buSzTx/>
              <a:buFont typeface="+mj-lt"/>
              <a:buAutoNum type="arabicPeriod"/>
            </a:pPr>
            <a:r>
              <a:rPr kumimoji="1" lang="en-US" altLang="ko-KR" sz="2400" dirty="0">
                <a:solidFill>
                  <a:schemeClr val="tx1"/>
                </a:solidFill>
                <a:latin typeface="Arial" pitchFamily="34" charset="0"/>
                <a:cs typeface="Arial" pitchFamily="34" charset="0"/>
              </a:rPr>
              <a:t>Completely free</a:t>
            </a:r>
          </a:p>
          <a:p>
            <a:endParaRPr lang="en-US" dirty="0"/>
          </a:p>
        </p:txBody>
      </p:sp>
      <p:sp>
        <p:nvSpPr>
          <p:cNvPr id="3" name="Title 2"/>
          <p:cNvSpPr>
            <a:spLocks noGrp="1"/>
          </p:cNvSpPr>
          <p:nvPr>
            <p:ph type="title"/>
          </p:nvPr>
        </p:nvSpPr>
        <p:spPr/>
        <p:txBody>
          <a:bodyPr>
            <a:normAutofit fontScale="90000"/>
          </a:bodyPr>
          <a:lstStyle/>
          <a:p>
            <a:pPr lvl="0"/>
            <a:r>
              <a:rPr kumimoji="1" lang="en-US" altLang="ko-KR" dirty="0" smtClean="0">
                <a:cs typeface="굴림" pitchFamily="50" charset="-127"/>
              </a:rPr>
              <a:t/>
            </a:r>
            <a:br>
              <a:rPr kumimoji="1" lang="en-US" altLang="ko-KR" dirty="0" smtClean="0">
                <a:cs typeface="굴림" pitchFamily="50" charset="-127"/>
              </a:rPr>
            </a:br>
            <a:r>
              <a:rPr kumimoji="1" lang="en-US" altLang="ko-KR" dirty="0" smtClean="0">
                <a:cs typeface="굴림" pitchFamily="50" charset="-127"/>
              </a:rPr>
              <a:t>Features </a:t>
            </a:r>
            <a:r>
              <a:rPr kumimoji="1" lang="en-US" altLang="ko-KR" dirty="0">
                <a:cs typeface="굴림" pitchFamily="50" charset="-127"/>
              </a:rPr>
              <a:t>You Can Enjoy:</a:t>
            </a:r>
            <a:br>
              <a:rPr kumimoji="1" lang="en-US" altLang="ko-KR" dirty="0">
                <a:cs typeface="굴림" pitchFamily="50" charset="-127"/>
              </a:rPr>
            </a:br>
            <a:endParaRPr lang="en-US" dirty="0"/>
          </a:p>
        </p:txBody>
      </p:sp>
    </p:spTree>
    <p:extLst>
      <p:ext uri="{BB962C8B-B14F-4D97-AF65-F5344CB8AC3E}">
        <p14:creationId xmlns:p14="http://schemas.microsoft.com/office/powerpoint/2010/main" val="2127476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Benefits Of Using This App:</a:t>
            </a:r>
          </a:p>
        </p:txBody>
      </p:sp>
      <p:grpSp>
        <p:nvGrpSpPr>
          <p:cNvPr id="2" name="그룹 1"/>
          <p:cNvGrpSpPr/>
          <p:nvPr/>
        </p:nvGrpSpPr>
        <p:grpSpPr>
          <a:xfrm>
            <a:off x="534035" y="482600"/>
            <a:ext cx="4748530" cy="1323437"/>
            <a:chOff x="1832234" y="1538668"/>
            <a:chExt cx="3269386" cy="1096618"/>
          </a:xfrm>
        </p:grpSpPr>
        <p:sp>
          <p:nvSpPr>
            <p:cNvPr id="9" name="Text Box 5"/>
            <p:cNvSpPr txBox="1">
              <a:spLocks noChangeArrowheads="1"/>
            </p:cNvSpPr>
            <p:nvPr/>
          </p:nvSpPr>
          <p:spPr bwMode="auto">
            <a:xfrm>
              <a:off x="1882914" y="2100698"/>
              <a:ext cx="3218706" cy="534588"/>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endParaRPr kumimoji="1" lang="en-US" altLang="ko-KR" sz="3600" b="1" dirty="0">
                <a:solidFill>
                  <a:srgbClr val="296B83"/>
                </a:solidFill>
                <a:latin typeface="+mj-lt"/>
                <a:cs typeface="굴림" pitchFamily="50" charset="-127"/>
              </a:endParaRPr>
            </a:p>
          </p:txBody>
        </p:sp>
        <p:sp>
          <p:nvSpPr>
            <p:cNvPr id="11" name="Text Box 4"/>
            <p:cNvSpPr txBox="1">
              <a:spLocks noChangeArrowheads="1"/>
            </p:cNvSpPr>
            <p:nvPr/>
          </p:nvSpPr>
          <p:spPr bwMode="auto">
            <a:xfrm>
              <a:off x="1832234" y="1538668"/>
              <a:ext cx="936104" cy="706755"/>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endParaRPr kumimoji="1" lang="ko-KR" altLang="ko-KR" sz="4000" b="1" dirty="0">
                <a:solidFill>
                  <a:srgbClr val="296B83"/>
                </a:solidFill>
                <a:latin typeface="+mj-lt"/>
                <a:ea typeface="Malgun Gothic" panose="020B0503020000020004" pitchFamily="50" charset="-127"/>
                <a:cs typeface="굴림" pitchFamily="50" charset="-127"/>
              </a:endParaRPr>
            </a:p>
          </p:txBody>
        </p:sp>
      </p:grpSp>
      <p:sp>
        <p:nvSpPr>
          <p:cNvPr id="12" name="Text Box 9"/>
          <p:cNvSpPr txBox="1">
            <a:spLocks noChangeArrowheads="1"/>
          </p:cNvSpPr>
          <p:nvPr/>
        </p:nvSpPr>
        <p:spPr bwMode="auto">
          <a:xfrm>
            <a:off x="838622" y="1917626"/>
            <a:ext cx="10945216" cy="2554545"/>
          </a:xfrm>
          <a:prstGeom prst="rect">
            <a:avLst/>
          </a:prstGeom>
          <a:noFill/>
          <a:ln w="9525">
            <a:noFill/>
            <a:miter lim="800000"/>
          </a:ln>
          <a:effectLst/>
        </p:spPr>
        <p:txBody>
          <a:bodyPr vert="horz" wrap="square" lIns="91440" tIns="45720" rIns="91440" bIns="45720" numCol="1" anchor="t" anchorCtr="0" compatLnSpc="1">
            <a:spAutoFit/>
          </a:bodyPr>
          <a:lstStyle/>
          <a:p>
            <a:pPr marR="0" indent="0" defTabSz="914400" fontAlgn="base">
              <a:lnSpc>
                <a:spcPct val="200000"/>
              </a:lnSpc>
              <a:spcBef>
                <a:spcPct val="0"/>
              </a:spcBef>
              <a:spcAft>
                <a:spcPct val="0"/>
              </a:spcAft>
              <a:buClrTx/>
              <a:buSzTx/>
              <a:buFont typeface="+mj-lt"/>
              <a:buNone/>
            </a:pPr>
            <a:r>
              <a:rPr kumimoji="1" lang="en-US" altLang="ko-KR" sz="1800" dirty="0">
                <a:solidFill>
                  <a:schemeClr val="tx1"/>
                </a:solidFill>
                <a:latin typeface="+mn-ea"/>
                <a:cs typeface="굴림" pitchFamily="50" charset="-127"/>
              </a:rPr>
              <a:t>1. </a:t>
            </a:r>
            <a:r>
              <a:rPr kumimoji="1" lang="en-US" altLang="ko-KR" dirty="0">
                <a:solidFill>
                  <a:schemeClr val="tx1"/>
                </a:solidFill>
                <a:latin typeface="Arial" pitchFamily="34" charset="0"/>
                <a:cs typeface="Arial" pitchFamily="34" charset="0"/>
              </a:rPr>
              <a:t>Help to maintain a record of medicine intake</a:t>
            </a:r>
          </a:p>
          <a:p>
            <a:pPr marR="0" indent="0" defTabSz="914400" fontAlgn="base">
              <a:lnSpc>
                <a:spcPct val="200000"/>
              </a:lnSpc>
              <a:spcBef>
                <a:spcPct val="0"/>
              </a:spcBef>
              <a:spcAft>
                <a:spcPct val="0"/>
              </a:spcAft>
              <a:buClrTx/>
              <a:buSzTx/>
              <a:buFont typeface="+mj-lt"/>
              <a:buNone/>
            </a:pPr>
            <a:r>
              <a:rPr kumimoji="1" lang="en-US" altLang="ko-KR" dirty="0">
                <a:solidFill>
                  <a:schemeClr val="tx1"/>
                </a:solidFill>
                <a:latin typeface="Arial" pitchFamily="34" charset="0"/>
                <a:cs typeface="Arial" pitchFamily="34" charset="0"/>
              </a:rPr>
              <a:t>2. Reduce  stress of remembering the taking of medicines on time</a:t>
            </a:r>
          </a:p>
          <a:p>
            <a:pPr marR="0" algn="l" defTabSz="914400" fontAlgn="base">
              <a:lnSpc>
                <a:spcPct val="200000"/>
              </a:lnSpc>
              <a:buClrTx/>
              <a:buSzTx/>
              <a:buFont typeface="+mj-lt"/>
              <a:buNone/>
            </a:pPr>
            <a:r>
              <a:rPr kumimoji="1" lang="en-US" altLang="ko-KR" dirty="0">
                <a:solidFill>
                  <a:schemeClr val="tx1"/>
                </a:solidFill>
                <a:latin typeface="Arial" pitchFamily="34" charset="0"/>
                <a:cs typeface="Arial" pitchFamily="34" charset="0"/>
              </a:rPr>
              <a:t>3. </a:t>
            </a:r>
            <a:r>
              <a:rPr kumimoji="1" lang="en-US" altLang="ko-KR" dirty="0" smtClean="0">
                <a:latin typeface="Arial" pitchFamily="34" charset="0"/>
                <a:cs typeface="Arial" pitchFamily="34" charset="0"/>
                <a:sym typeface="+mn-ea"/>
              </a:rPr>
              <a:t> Doctor or other family member can check at any time whether   the  patient  has taken the       medicine at the right time within one month .</a:t>
            </a:r>
            <a:endParaRPr kumimoji="1" lang="en-US" altLang="ko-KR" dirty="0" smtClean="0">
              <a:solidFill>
                <a:schemeClr val="tx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DFD-0:</a:t>
            </a:r>
          </a:p>
        </p:txBody>
      </p:sp>
      <p:grpSp>
        <p:nvGrpSpPr>
          <p:cNvPr id="2" name="그룹 1"/>
          <p:cNvGrpSpPr/>
          <p:nvPr/>
        </p:nvGrpSpPr>
        <p:grpSpPr>
          <a:xfrm>
            <a:off x="534035" y="482600"/>
            <a:ext cx="4748530" cy="1323437"/>
            <a:chOff x="1832234" y="1538668"/>
            <a:chExt cx="3269386" cy="1096618"/>
          </a:xfrm>
        </p:grpSpPr>
        <p:sp>
          <p:nvSpPr>
            <p:cNvPr id="9" name="Text Box 5"/>
            <p:cNvSpPr txBox="1">
              <a:spLocks noChangeArrowheads="1"/>
            </p:cNvSpPr>
            <p:nvPr/>
          </p:nvSpPr>
          <p:spPr bwMode="auto">
            <a:xfrm>
              <a:off x="1882914" y="2100698"/>
              <a:ext cx="3218706" cy="534588"/>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endParaRPr kumimoji="1" lang="en-US" altLang="ko-KR" sz="3600" b="1" dirty="0">
                <a:solidFill>
                  <a:srgbClr val="296B83"/>
                </a:solidFill>
                <a:latin typeface="+mj-lt"/>
                <a:cs typeface="굴림" pitchFamily="50" charset="-127"/>
              </a:endParaRPr>
            </a:p>
          </p:txBody>
        </p:sp>
        <p:sp>
          <p:nvSpPr>
            <p:cNvPr id="11" name="Text Box 4"/>
            <p:cNvSpPr txBox="1">
              <a:spLocks noChangeArrowheads="1"/>
            </p:cNvSpPr>
            <p:nvPr/>
          </p:nvSpPr>
          <p:spPr bwMode="auto">
            <a:xfrm>
              <a:off x="1832234" y="1538668"/>
              <a:ext cx="936104" cy="706755"/>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endParaRPr kumimoji="1" lang="ko-KR" altLang="ko-KR" sz="4000" b="1" dirty="0">
                <a:solidFill>
                  <a:srgbClr val="296B83"/>
                </a:solidFill>
                <a:latin typeface="+mj-lt"/>
                <a:ea typeface="Malgun Gothic" panose="020B0503020000020004" pitchFamily="50" charset="-127"/>
                <a:cs typeface="굴림" pitchFamily="50" charset="-127"/>
              </a:endParaRPr>
            </a:p>
          </p:txBody>
        </p:sp>
      </p:grpSp>
      <p:pic>
        <p:nvPicPr>
          <p:cNvPr id="7" name="Content Placeholder 6"/>
          <p:cNvPicPr>
            <a:picLocks noGrp="1" noChangeAspect="1"/>
          </p:cNvPicPr>
          <p:nvPr>
            <p:ph idx="1"/>
          </p:nvPr>
        </p:nvPicPr>
        <p:blipFill>
          <a:blip r:embed="rId3"/>
          <a:stretch>
            <a:fillRect/>
          </a:stretch>
        </p:blipFill>
        <p:spPr>
          <a:xfrm>
            <a:off x="0" y="1160145"/>
            <a:ext cx="12190095" cy="569912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Entity Relationship Diagram:</a:t>
            </a:r>
          </a:p>
        </p:txBody>
      </p:sp>
      <p:grpSp>
        <p:nvGrpSpPr>
          <p:cNvPr id="2" name="그룹 1"/>
          <p:cNvGrpSpPr/>
          <p:nvPr/>
        </p:nvGrpSpPr>
        <p:grpSpPr>
          <a:xfrm>
            <a:off x="534035" y="482600"/>
            <a:ext cx="4748530" cy="1323437"/>
            <a:chOff x="1832234" y="1538668"/>
            <a:chExt cx="3269386" cy="1096618"/>
          </a:xfrm>
        </p:grpSpPr>
        <p:sp>
          <p:nvSpPr>
            <p:cNvPr id="9" name="Text Box 5"/>
            <p:cNvSpPr txBox="1">
              <a:spLocks noChangeArrowheads="1"/>
            </p:cNvSpPr>
            <p:nvPr/>
          </p:nvSpPr>
          <p:spPr bwMode="auto">
            <a:xfrm>
              <a:off x="1882914" y="2100698"/>
              <a:ext cx="3218706" cy="534588"/>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endParaRPr kumimoji="1" lang="en-US" altLang="ko-KR" sz="3600" b="1" dirty="0">
                <a:solidFill>
                  <a:srgbClr val="296B83"/>
                </a:solidFill>
                <a:latin typeface="+mj-lt"/>
                <a:cs typeface="굴림" pitchFamily="50" charset="-127"/>
              </a:endParaRPr>
            </a:p>
          </p:txBody>
        </p:sp>
        <p:sp>
          <p:nvSpPr>
            <p:cNvPr id="11" name="Text Box 4"/>
            <p:cNvSpPr txBox="1">
              <a:spLocks noChangeArrowheads="1"/>
            </p:cNvSpPr>
            <p:nvPr/>
          </p:nvSpPr>
          <p:spPr bwMode="auto">
            <a:xfrm>
              <a:off x="1832234" y="1538668"/>
              <a:ext cx="936104" cy="706755"/>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endParaRPr kumimoji="1" lang="ko-KR" altLang="ko-KR" sz="4000" b="1" dirty="0">
                <a:solidFill>
                  <a:srgbClr val="296B83"/>
                </a:solidFill>
                <a:latin typeface="+mj-lt"/>
                <a:ea typeface="Malgun Gothic" panose="020B0503020000020004" pitchFamily="50" charset="-127"/>
                <a:cs typeface="굴림" pitchFamily="50" charset="-127"/>
              </a:endParaRPr>
            </a:p>
          </p:txBody>
        </p:sp>
      </p:grpSp>
      <p:pic>
        <p:nvPicPr>
          <p:cNvPr id="4" name="Content Placeholder 3"/>
          <p:cNvPicPr>
            <a:picLocks noGrp="1" noChangeAspect="1"/>
          </p:cNvPicPr>
          <p:nvPr>
            <p:ph idx="1"/>
          </p:nvPr>
        </p:nvPicPr>
        <p:blipFill>
          <a:blip r:embed="rId3"/>
          <a:stretch>
            <a:fillRect/>
          </a:stretch>
        </p:blipFill>
        <p:spPr>
          <a:xfrm>
            <a:off x="0" y="1160780"/>
            <a:ext cx="12190095" cy="569785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TotalTime>
  <Words>601</Words>
  <Application>Microsoft Office PowerPoint</Application>
  <PresentationFormat>Custom</PresentationFormat>
  <Paragraphs>100</Paragraphs>
  <Slides>18</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Times New Roman</vt:lpstr>
      <vt:lpstr>굴림체</vt:lpstr>
      <vt:lpstr>Calibri</vt:lpstr>
      <vt:lpstr>맑은 고딕</vt:lpstr>
      <vt:lpstr>Noto Sans</vt:lpstr>
      <vt:lpstr>Calibri Light</vt:lpstr>
      <vt:lpstr>굴림</vt:lpstr>
      <vt:lpstr>Office 테마</vt:lpstr>
      <vt:lpstr>Medicine Time</vt:lpstr>
      <vt:lpstr>PowerPoint Presentation</vt:lpstr>
      <vt:lpstr>Introduction</vt:lpstr>
      <vt:lpstr>PROBLEM DEFINITION</vt:lpstr>
      <vt:lpstr>PROBLEM SOLUTIONS</vt:lpstr>
      <vt:lpstr> Features You Can Enjoy: </vt:lpstr>
      <vt:lpstr>Benefits Of Using This App:</vt:lpstr>
      <vt:lpstr>DFD-0:</vt:lpstr>
      <vt:lpstr>Entity Relationship Diagram:</vt:lpstr>
      <vt:lpstr>Activity Diagram</vt:lpstr>
      <vt:lpstr>Tools/Tech we have used:</vt:lpstr>
      <vt:lpstr>Testing</vt:lpstr>
      <vt:lpstr>Snapshots of Our App:</vt:lpstr>
      <vt:lpstr>Snapshots of Our App:</vt:lpstr>
      <vt:lpstr>Limitation of Our Application:</vt:lpstr>
      <vt:lpstr>  Future Work:</vt:lpstr>
      <vt:lpstr>CONCLUSION</vt:lpstr>
      <vt:lpstr>THANK YOU</vt:lpstr>
    </vt:vector>
  </TitlesOfParts>
  <Manager>Slide Members</Manager>
  <Company>YESFORM Co.,Ltd.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Medicine Reminder</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ASUS</cp:lastModifiedBy>
  <cp:revision>26</cp:revision>
  <dcterms:created xsi:type="dcterms:W3CDTF">2020-11-03T07:17:00Z</dcterms:created>
  <dcterms:modified xsi:type="dcterms:W3CDTF">2020-11-28T09:22:55Z</dcterms:modified>
  <cp:category>www.slidemembers.com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1033-11.2.0.9739</vt:lpwstr>
  </property>
</Properties>
</file>